
<file path=[Content_Types].xml><?xml version="1.0" encoding="utf-8"?>
<Types xmlns="http://schemas.openxmlformats.org/package/2006/content-types">
  <Default Extension="gif" ContentType="image/gif"/>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3.jpg" ContentType="image/jpeg"/>
  <Override PartName="/ppt/notesSlides/notesSlide2.xml" ContentType="application/vnd.openxmlformats-officedocument.presentationml.notesSlide+xml"/>
  <Override PartName="/ppt/media/image9.jpg" ContentType="image/jpeg"/>
  <Override PartName="/ppt/notesSlides/notesSlide3.xml" ContentType="application/vnd.openxmlformats-officedocument.presentationml.notesSlide+xml"/>
  <Override PartName="/ppt/media/image65.jpg" ContentType="image/jpeg"/>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46"/>
  </p:notesMasterIdLst>
  <p:sldIdLst>
    <p:sldId id="256" r:id="rId2"/>
    <p:sldId id="1309" r:id="rId3"/>
    <p:sldId id="1308" r:id="rId4"/>
    <p:sldId id="1310" r:id="rId5"/>
    <p:sldId id="1311" r:id="rId6"/>
    <p:sldId id="1312" r:id="rId7"/>
    <p:sldId id="257" r:id="rId8"/>
    <p:sldId id="1267" r:id="rId9"/>
    <p:sldId id="308" r:id="rId10"/>
    <p:sldId id="375" r:id="rId11"/>
    <p:sldId id="1250" r:id="rId12"/>
    <p:sldId id="1263" r:id="rId13"/>
    <p:sldId id="1266" r:id="rId14"/>
    <p:sldId id="276" r:id="rId15"/>
    <p:sldId id="1268" r:id="rId16"/>
    <p:sldId id="1269" r:id="rId17"/>
    <p:sldId id="1264" r:id="rId18"/>
    <p:sldId id="1265" r:id="rId19"/>
    <p:sldId id="1286" r:id="rId20"/>
    <p:sldId id="1287" r:id="rId21"/>
    <p:sldId id="1255" r:id="rId22"/>
    <p:sldId id="1290" r:id="rId23"/>
    <p:sldId id="1318" r:id="rId24"/>
    <p:sldId id="1313" r:id="rId25"/>
    <p:sldId id="1319" r:id="rId26"/>
    <p:sldId id="1315" r:id="rId27"/>
    <p:sldId id="1317" r:id="rId28"/>
    <p:sldId id="1289" r:id="rId29"/>
    <p:sldId id="1316" r:id="rId30"/>
    <p:sldId id="1272" r:id="rId31"/>
    <p:sldId id="1276" r:id="rId32"/>
    <p:sldId id="1283" r:id="rId33"/>
    <p:sldId id="1300" r:id="rId34"/>
    <p:sldId id="1301" r:id="rId35"/>
    <p:sldId id="1302" r:id="rId36"/>
    <p:sldId id="1303" r:id="rId37"/>
    <p:sldId id="1299" r:id="rId38"/>
    <p:sldId id="1292" r:id="rId39"/>
    <p:sldId id="1282" r:id="rId40"/>
    <p:sldId id="261" r:id="rId41"/>
    <p:sldId id="1248" r:id="rId42"/>
    <p:sldId id="366" r:id="rId43"/>
    <p:sldId id="1314" r:id="rId44"/>
    <p:sldId id="1243"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0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2AA572-6064-4367-BB02-EB4B0FF2E7AF}" v="62" dt="2025-03-07T18:31:27.5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5688" autoAdjust="0"/>
  </p:normalViewPr>
  <p:slideViewPr>
    <p:cSldViewPr snapToGrid="0">
      <p:cViewPr varScale="1">
        <p:scale>
          <a:sx n="104" d="100"/>
          <a:sy n="104" d="100"/>
        </p:scale>
        <p:origin x="228"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tler,Jonathan" userId="d7d3de18-43b8-403d-b061-474f7bbe20d6" providerId="ADAL" clId="{472AA572-6064-4367-BB02-EB4B0FF2E7AF}"/>
    <pc:docChg chg="undo custSel addSld delSld modSld sldOrd">
      <pc:chgData name="Butler,Jonathan" userId="d7d3de18-43b8-403d-b061-474f7bbe20d6" providerId="ADAL" clId="{472AA572-6064-4367-BB02-EB4B0FF2E7AF}" dt="2025-03-07T18:31:34.484" v="192" actId="478"/>
      <pc:docMkLst>
        <pc:docMk/>
      </pc:docMkLst>
      <pc:sldChg chg="modSp mod">
        <pc:chgData name="Butler,Jonathan" userId="d7d3de18-43b8-403d-b061-474f7bbe20d6" providerId="ADAL" clId="{472AA572-6064-4367-BB02-EB4B0FF2E7AF}" dt="2025-03-07T18:16:26.939" v="115" actId="20577"/>
        <pc:sldMkLst>
          <pc:docMk/>
          <pc:sldMk cId="113389343" sldId="256"/>
        </pc:sldMkLst>
        <pc:spChg chg="mod">
          <ac:chgData name="Butler,Jonathan" userId="d7d3de18-43b8-403d-b061-474f7bbe20d6" providerId="ADAL" clId="{472AA572-6064-4367-BB02-EB4B0FF2E7AF}" dt="2025-03-07T18:16:26.939" v="115" actId="20577"/>
          <ac:spMkLst>
            <pc:docMk/>
            <pc:sldMk cId="113389343" sldId="256"/>
            <ac:spMk id="2" creationId="{1DFB608C-49A4-5660-3FB8-4F6237327E08}"/>
          </ac:spMkLst>
        </pc:spChg>
      </pc:sldChg>
      <pc:sldChg chg="addSp delSp modSp mod modAnim">
        <pc:chgData name="Butler,Jonathan" userId="d7d3de18-43b8-403d-b061-474f7bbe20d6" providerId="ADAL" clId="{472AA572-6064-4367-BB02-EB4B0FF2E7AF}" dt="2025-03-07T18:18:00.312" v="137" actId="1076"/>
        <pc:sldMkLst>
          <pc:docMk/>
          <pc:sldMk cId="4180718793" sldId="257"/>
        </pc:sldMkLst>
        <pc:spChg chg="mod">
          <ac:chgData name="Butler,Jonathan" userId="d7d3de18-43b8-403d-b061-474f7bbe20d6" providerId="ADAL" clId="{472AA572-6064-4367-BB02-EB4B0FF2E7AF}" dt="2025-03-07T18:17:01.413" v="136" actId="20577"/>
          <ac:spMkLst>
            <pc:docMk/>
            <pc:sldMk cId="4180718793" sldId="257"/>
            <ac:spMk id="3" creationId="{5F9A7313-25E8-AEDE-0F2B-B08BF237FB39}"/>
          </ac:spMkLst>
        </pc:spChg>
        <pc:spChg chg="add del mod">
          <ac:chgData name="Butler,Jonathan" userId="d7d3de18-43b8-403d-b061-474f7bbe20d6" providerId="ADAL" clId="{472AA572-6064-4367-BB02-EB4B0FF2E7AF}" dt="2025-03-07T18:13:04.272" v="91" actId="21"/>
          <ac:spMkLst>
            <pc:docMk/>
            <pc:sldMk cId="4180718793" sldId="257"/>
            <ac:spMk id="7" creationId="{5DA9FF2B-A3AB-9860-86A7-8F3BF1A5483F}"/>
          </ac:spMkLst>
        </pc:spChg>
        <pc:picChg chg="mod">
          <ac:chgData name="Butler,Jonathan" userId="d7d3de18-43b8-403d-b061-474f7bbe20d6" providerId="ADAL" clId="{472AA572-6064-4367-BB02-EB4B0FF2E7AF}" dt="2025-03-07T18:12:04.330" v="79" actId="1076"/>
          <ac:picMkLst>
            <pc:docMk/>
            <pc:sldMk cId="4180718793" sldId="257"/>
            <ac:picMk id="5" creationId="{664D03BD-8A18-4E5C-9286-D7E8B794BA69}"/>
          </ac:picMkLst>
        </pc:picChg>
        <pc:picChg chg="add del mod">
          <ac:chgData name="Butler,Jonathan" userId="d7d3de18-43b8-403d-b061-474f7bbe20d6" providerId="ADAL" clId="{472AA572-6064-4367-BB02-EB4B0FF2E7AF}" dt="2025-03-07T18:18:00.312" v="137" actId="1076"/>
          <ac:picMkLst>
            <pc:docMk/>
            <pc:sldMk cId="4180718793" sldId="257"/>
            <ac:picMk id="6" creationId="{C3941B5A-19E7-8C83-6823-6666595926D5}"/>
          </ac:picMkLst>
        </pc:picChg>
      </pc:sldChg>
      <pc:sldChg chg="del">
        <pc:chgData name="Butler,Jonathan" userId="d7d3de18-43b8-403d-b061-474f7bbe20d6" providerId="ADAL" clId="{472AA572-6064-4367-BB02-EB4B0FF2E7AF}" dt="2025-03-07T18:09:13.398" v="1" actId="47"/>
        <pc:sldMkLst>
          <pc:docMk/>
          <pc:sldMk cId="3748836956" sldId="258"/>
        </pc:sldMkLst>
      </pc:sldChg>
      <pc:sldChg chg="del">
        <pc:chgData name="Butler,Jonathan" userId="d7d3de18-43b8-403d-b061-474f7bbe20d6" providerId="ADAL" clId="{472AA572-6064-4367-BB02-EB4B0FF2E7AF}" dt="2025-03-07T18:09:34.641" v="6" actId="47"/>
        <pc:sldMkLst>
          <pc:docMk/>
          <pc:sldMk cId="3019641631" sldId="262"/>
        </pc:sldMkLst>
      </pc:sldChg>
      <pc:sldChg chg="del">
        <pc:chgData name="Butler,Jonathan" userId="d7d3de18-43b8-403d-b061-474f7bbe20d6" providerId="ADAL" clId="{472AA572-6064-4367-BB02-EB4B0FF2E7AF}" dt="2025-03-07T18:09:34.641" v="6" actId="47"/>
        <pc:sldMkLst>
          <pc:docMk/>
          <pc:sldMk cId="3014218982" sldId="263"/>
        </pc:sldMkLst>
      </pc:sldChg>
      <pc:sldChg chg="del">
        <pc:chgData name="Butler,Jonathan" userId="d7d3de18-43b8-403d-b061-474f7bbe20d6" providerId="ADAL" clId="{472AA572-6064-4367-BB02-EB4B0FF2E7AF}" dt="2025-03-07T18:09:34.641" v="6" actId="47"/>
        <pc:sldMkLst>
          <pc:docMk/>
          <pc:sldMk cId="2940538117" sldId="264"/>
        </pc:sldMkLst>
      </pc:sldChg>
      <pc:sldChg chg="del">
        <pc:chgData name="Butler,Jonathan" userId="d7d3de18-43b8-403d-b061-474f7bbe20d6" providerId="ADAL" clId="{472AA572-6064-4367-BB02-EB4B0FF2E7AF}" dt="2025-03-07T18:09:34.641" v="6" actId="47"/>
        <pc:sldMkLst>
          <pc:docMk/>
          <pc:sldMk cId="2958149241" sldId="265"/>
        </pc:sldMkLst>
      </pc:sldChg>
      <pc:sldChg chg="del">
        <pc:chgData name="Butler,Jonathan" userId="d7d3de18-43b8-403d-b061-474f7bbe20d6" providerId="ADAL" clId="{472AA572-6064-4367-BB02-EB4B0FF2E7AF}" dt="2025-03-07T18:09:34.641" v="6" actId="47"/>
        <pc:sldMkLst>
          <pc:docMk/>
          <pc:sldMk cId="1803148952" sldId="266"/>
        </pc:sldMkLst>
      </pc:sldChg>
      <pc:sldChg chg="modSp ord modAnim">
        <pc:chgData name="Butler,Jonathan" userId="d7d3de18-43b8-403d-b061-474f7bbe20d6" providerId="ADAL" clId="{472AA572-6064-4367-BB02-EB4B0FF2E7AF}" dt="2025-03-07T18:15:18.633" v="105"/>
        <pc:sldMkLst>
          <pc:docMk/>
          <pc:sldMk cId="2561600982" sldId="276"/>
        </pc:sldMkLst>
        <pc:spChg chg="mod">
          <ac:chgData name="Butler,Jonathan" userId="d7d3de18-43b8-403d-b061-474f7bbe20d6" providerId="ADAL" clId="{472AA572-6064-4367-BB02-EB4B0FF2E7AF}" dt="2025-03-07T18:15:18.633" v="105"/>
          <ac:spMkLst>
            <pc:docMk/>
            <pc:sldMk cId="2561600982" sldId="276"/>
            <ac:spMk id="3" creationId="{9855F9D3-3FE0-41D7-B0BB-383FDB74FA56}"/>
          </ac:spMkLst>
        </pc:spChg>
      </pc:sldChg>
      <pc:sldChg chg="ord">
        <pc:chgData name="Butler,Jonathan" userId="d7d3de18-43b8-403d-b061-474f7bbe20d6" providerId="ADAL" clId="{472AA572-6064-4367-BB02-EB4B0FF2E7AF}" dt="2025-03-07T18:11:20.413" v="43"/>
        <pc:sldMkLst>
          <pc:docMk/>
          <pc:sldMk cId="3230298986" sldId="366"/>
        </pc:sldMkLst>
      </pc:sldChg>
      <pc:sldChg chg="modAnim">
        <pc:chgData name="Butler,Jonathan" userId="d7d3de18-43b8-403d-b061-474f7bbe20d6" providerId="ADAL" clId="{472AA572-6064-4367-BB02-EB4B0FF2E7AF}" dt="2025-03-07T18:25:04.449" v="187"/>
        <pc:sldMkLst>
          <pc:docMk/>
          <pc:sldMk cId="2112183758" sldId="375"/>
        </pc:sldMkLst>
      </pc:sldChg>
      <pc:sldChg chg="modSp mod">
        <pc:chgData name="Butler,Jonathan" userId="d7d3de18-43b8-403d-b061-474f7bbe20d6" providerId="ADAL" clId="{472AA572-6064-4367-BB02-EB4B0FF2E7AF}" dt="2025-03-07T18:20:29.777" v="183" actId="113"/>
        <pc:sldMkLst>
          <pc:docMk/>
          <pc:sldMk cId="2641925186" sldId="1243"/>
        </pc:sldMkLst>
        <pc:spChg chg="mod">
          <ac:chgData name="Butler,Jonathan" userId="d7d3de18-43b8-403d-b061-474f7bbe20d6" providerId="ADAL" clId="{472AA572-6064-4367-BB02-EB4B0FF2E7AF}" dt="2025-03-07T18:20:29.777" v="183" actId="113"/>
          <ac:spMkLst>
            <pc:docMk/>
            <pc:sldMk cId="2641925186" sldId="1243"/>
            <ac:spMk id="3" creationId="{C01F60E7-739F-43C2-B568-6F48EF08205A}"/>
          </ac:spMkLst>
        </pc:spChg>
      </pc:sldChg>
      <pc:sldChg chg="ord">
        <pc:chgData name="Butler,Jonathan" userId="d7d3de18-43b8-403d-b061-474f7bbe20d6" providerId="ADAL" clId="{472AA572-6064-4367-BB02-EB4B0FF2E7AF}" dt="2025-03-07T18:15:35.417" v="107"/>
        <pc:sldMkLst>
          <pc:docMk/>
          <pc:sldMk cId="3109786165" sldId="1264"/>
        </pc:sldMkLst>
      </pc:sldChg>
      <pc:sldChg chg="ord">
        <pc:chgData name="Butler,Jonathan" userId="d7d3de18-43b8-403d-b061-474f7bbe20d6" providerId="ADAL" clId="{472AA572-6064-4367-BB02-EB4B0FF2E7AF}" dt="2025-03-07T18:15:39.598" v="109"/>
        <pc:sldMkLst>
          <pc:docMk/>
          <pc:sldMk cId="4038900282" sldId="1265"/>
        </pc:sldMkLst>
      </pc:sldChg>
      <pc:sldChg chg="modAnim">
        <pc:chgData name="Butler,Jonathan" userId="d7d3de18-43b8-403d-b061-474f7bbe20d6" providerId="ADAL" clId="{472AA572-6064-4367-BB02-EB4B0FF2E7AF}" dt="2025-03-07T18:24:55.600" v="186"/>
        <pc:sldMkLst>
          <pc:docMk/>
          <pc:sldMk cId="1894357189" sldId="1267"/>
        </pc:sldMkLst>
      </pc:sldChg>
      <pc:sldChg chg="ord">
        <pc:chgData name="Butler,Jonathan" userId="d7d3de18-43b8-403d-b061-474f7bbe20d6" providerId="ADAL" clId="{472AA572-6064-4367-BB02-EB4B0FF2E7AF}" dt="2025-03-07T18:15:43.664" v="111"/>
        <pc:sldMkLst>
          <pc:docMk/>
          <pc:sldMk cId="1293535060" sldId="1269"/>
        </pc:sldMkLst>
      </pc:sldChg>
      <pc:sldChg chg="add del">
        <pc:chgData name="Butler,Jonathan" userId="d7d3de18-43b8-403d-b061-474f7bbe20d6" providerId="ADAL" clId="{472AA572-6064-4367-BB02-EB4B0FF2E7AF}" dt="2025-03-07T18:19:46.270" v="141"/>
        <pc:sldMkLst>
          <pc:docMk/>
          <pc:sldMk cId="1195648249" sldId="1273"/>
        </pc:sldMkLst>
      </pc:sldChg>
      <pc:sldChg chg="del">
        <pc:chgData name="Butler,Jonathan" userId="d7d3de18-43b8-403d-b061-474f7bbe20d6" providerId="ADAL" clId="{472AA572-6064-4367-BB02-EB4B0FF2E7AF}" dt="2025-03-07T18:11:24.313" v="44" actId="47"/>
        <pc:sldMkLst>
          <pc:docMk/>
          <pc:sldMk cId="1569358244" sldId="1280"/>
        </pc:sldMkLst>
      </pc:sldChg>
      <pc:sldChg chg="modSp add del">
        <pc:chgData name="Butler,Jonathan" userId="d7d3de18-43b8-403d-b061-474f7bbe20d6" providerId="ADAL" clId="{472AA572-6064-4367-BB02-EB4B0FF2E7AF}" dt="2025-03-07T18:20:05.463" v="160" actId="20577"/>
        <pc:sldMkLst>
          <pc:docMk/>
          <pc:sldMk cId="1409291258" sldId="1282"/>
        </pc:sldMkLst>
        <pc:spChg chg="mod">
          <ac:chgData name="Butler,Jonathan" userId="d7d3de18-43b8-403d-b061-474f7bbe20d6" providerId="ADAL" clId="{472AA572-6064-4367-BB02-EB4B0FF2E7AF}" dt="2025-03-07T18:20:05.463" v="160" actId="20577"/>
          <ac:spMkLst>
            <pc:docMk/>
            <pc:sldMk cId="1409291258" sldId="1282"/>
            <ac:spMk id="3" creationId="{5F03045A-9660-4992-A957-954F9ED89D06}"/>
          </ac:spMkLst>
        </pc:spChg>
      </pc:sldChg>
      <pc:sldChg chg="del">
        <pc:chgData name="Butler,Jonathan" userId="d7d3de18-43b8-403d-b061-474f7bbe20d6" providerId="ADAL" clId="{472AA572-6064-4367-BB02-EB4B0FF2E7AF}" dt="2025-03-07T18:11:01.412" v="40" actId="47"/>
        <pc:sldMkLst>
          <pc:docMk/>
          <pc:sldMk cId="700158270" sldId="1284"/>
        </pc:sldMkLst>
      </pc:sldChg>
      <pc:sldChg chg="del">
        <pc:chgData name="Butler,Jonathan" userId="d7d3de18-43b8-403d-b061-474f7bbe20d6" providerId="ADAL" clId="{472AA572-6064-4367-BB02-EB4B0FF2E7AF}" dt="2025-03-07T18:09:12.006" v="0" actId="47"/>
        <pc:sldMkLst>
          <pc:docMk/>
          <pc:sldMk cId="3170812752" sldId="1295"/>
        </pc:sldMkLst>
      </pc:sldChg>
      <pc:sldChg chg="del">
        <pc:chgData name="Butler,Jonathan" userId="d7d3de18-43b8-403d-b061-474f7bbe20d6" providerId="ADAL" clId="{472AA572-6064-4367-BB02-EB4B0FF2E7AF}" dt="2025-03-07T18:09:14.815" v="2" actId="47"/>
        <pc:sldMkLst>
          <pc:docMk/>
          <pc:sldMk cId="1891730502" sldId="1296"/>
        </pc:sldMkLst>
      </pc:sldChg>
      <pc:sldChg chg="del">
        <pc:chgData name="Butler,Jonathan" userId="d7d3de18-43b8-403d-b061-474f7bbe20d6" providerId="ADAL" clId="{472AA572-6064-4367-BB02-EB4B0FF2E7AF}" dt="2025-03-07T18:09:16.572" v="3" actId="47"/>
        <pc:sldMkLst>
          <pc:docMk/>
          <pc:sldMk cId="106228465" sldId="1297"/>
        </pc:sldMkLst>
      </pc:sldChg>
      <pc:sldChg chg="add del">
        <pc:chgData name="Butler,Jonathan" userId="d7d3de18-43b8-403d-b061-474f7bbe20d6" providerId="ADAL" clId="{472AA572-6064-4367-BB02-EB4B0FF2E7AF}" dt="2025-03-07T18:10:53.984" v="39" actId="47"/>
        <pc:sldMkLst>
          <pc:docMk/>
          <pc:sldMk cId="2514586251" sldId="1301"/>
        </pc:sldMkLst>
      </pc:sldChg>
      <pc:sldChg chg="del">
        <pc:chgData name="Butler,Jonathan" userId="d7d3de18-43b8-403d-b061-474f7bbe20d6" providerId="ADAL" clId="{472AA572-6064-4367-BB02-EB4B0FF2E7AF}" dt="2025-03-07T18:09:18.906" v="4" actId="47"/>
        <pc:sldMkLst>
          <pc:docMk/>
          <pc:sldMk cId="3052323253" sldId="1304"/>
        </pc:sldMkLst>
      </pc:sldChg>
      <pc:sldChg chg="del">
        <pc:chgData name="Butler,Jonathan" userId="d7d3de18-43b8-403d-b061-474f7bbe20d6" providerId="ADAL" clId="{472AA572-6064-4367-BB02-EB4B0FF2E7AF}" dt="2025-03-07T18:09:21.567" v="5" actId="47"/>
        <pc:sldMkLst>
          <pc:docMk/>
          <pc:sldMk cId="501319020" sldId="1305"/>
        </pc:sldMkLst>
      </pc:sldChg>
      <pc:sldChg chg="del">
        <pc:chgData name="Butler,Jonathan" userId="d7d3de18-43b8-403d-b061-474f7bbe20d6" providerId="ADAL" clId="{472AA572-6064-4367-BB02-EB4B0FF2E7AF}" dt="2025-03-07T18:09:34.641" v="6" actId="47"/>
        <pc:sldMkLst>
          <pc:docMk/>
          <pc:sldMk cId="3536704306" sldId="1306"/>
        </pc:sldMkLst>
      </pc:sldChg>
      <pc:sldChg chg="del">
        <pc:chgData name="Butler,Jonathan" userId="d7d3de18-43b8-403d-b061-474f7bbe20d6" providerId="ADAL" clId="{472AA572-6064-4367-BB02-EB4B0FF2E7AF}" dt="2025-03-07T18:09:34.641" v="6" actId="47"/>
        <pc:sldMkLst>
          <pc:docMk/>
          <pc:sldMk cId="261818719" sldId="1307"/>
        </pc:sldMkLst>
      </pc:sldChg>
      <pc:sldChg chg="add del">
        <pc:chgData name="Butler,Jonathan" userId="d7d3de18-43b8-403d-b061-474f7bbe20d6" providerId="ADAL" clId="{472AA572-6064-4367-BB02-EB4B0FF2E7AF}" dt="2025-03-07T18:31:27.528" v="191"/>
        <pc:sldMkLst>
          <pc:docMk/>
          <pc:sldMk cId="1351953378" sldId="1308"/>
        </pc:sldMkLst>
      </pc:sldChg>
      <pc:sldChg chg="delSp add del setBg delDesignElem">
        <pc:chgData name="Butler,Jonathan" userId="d7d3de18-43b8-403d-b061-474f7bbe20d6" providerId="ADAL" clId="{472AA572-6064-4367-BB02-EB4B0FF2E7AF}" dt="2025-03-07T18:31:27.528" v="191"/>
        <pc:sldMkLst>
          <pc:docMk/>
          <pc:sldMk cId="3483332190" sldId="1309"/>
        </pc:sldMkLst>
        <pc:spChg chg="del">
          <ac:chgData name="Butler,Jonathan" userId="d7d3de18-43b8-403d-b061-474f7bbe20d6" providerId="ADAL" clId="{472AA572-6064-4367-BB02-EB4B0FF2E7AF}" dt="2025-03-07T18:31:27.528" v="191"/>
          <ac:spMkLst>
            <pc:docMk/>
            <pc:sldMk cId="3483332190" sldId="1309"/>
            <ac:spMk id="13" creationId="{3FE9758B-E361-4084-8D9F-729FA6C4AD7E}"/>
          </ac:spMkLst>
        </pc:spChg>
      </pc:sldChg>
      <pc:sldChg chg="delSp modSp add del mod setBg delDesignElem">
        <pc:chgData name="Butler,Jonathan" userId="d7d3de18-43b8-403d-b061-474f7bbe20d6" providerId="ADAL" clId="{472AA572-6064-4367-BB02-EB4B0FF2E7AF}" dt="2025-03-07T18:31:34.484" v="192" actId="478"/>
        <pc:sldMkLst>
          <pc:docMk/>
          <pc:sldMk cId="271036947" sldId="1310"/>
        </pc:sldMkLst>
        <pc:spChg chg="mod">
          <ac:chgData name="Butler,Jonathan" userId="d7d3de18-43b8-403d-b061-474f7bbe20d6" providerId="ADAL" clId="{472AA572-6064-4367-BB02-EB4B0FF2E7AF}" dt="2025-03-07T18:10:21.158" v="37" actId="27636"/>
          <ac:spMkLst>
            <pc:docMk/>
            <pc:sldMk cId="271036947" sldId="1310"/>
            <ac:spMk id="2" creationId="{2A794EFA-2DBF-4944-D2EE-1ED4A671A1BD}"/>
          </ac:spMkLst>
        </pc:spChg>
        <pc:spChg chg="del">
          <ac:chgData name="Butler,Jonathan" userId="d7d3de18-43b8-403d-b061-474f7bbe20d6" providerId="ADAL" clId="{472AA572-6064-4367-BB02-EB4B0FF2E7AF}" dt="2025-03-07T18:31:27.528" v="191"/>
          <ac:spMkLst>
            <pc:docMk/>
            <pc:sldMk cId="271036947" sldId="1310"/>
            <ac:spMk id="10" creationId="{BABD8CBF-1782-456F-AF12-36CD021CCCF6}"/>
          </ac:spMkLst>
        </pc:spChg>
        <pc:spChg chg="del">
          <ac:chgData name="Butler,Jonathan" userId="d7d3de18-43b8-403d-b061-474f7bbe20d6" providerId="ADAL" clId="{472AA572-6064-4367-BB02-EB4B0FF2E7AF}" dt="2025-03-07T18:31:27.528" v="191"/>
          <ac:spMkLst>
            <pc:docMk/>
            <pc:sldMk cId="271036947" sldId="1310"/>
            <ac:spMk id="12" creationId="{18A186C0-DD3C-4FF4-B165-943244CBD116}"/>
          </ac:spMkLst>
        </pc:spChg>
        <pc:grpChg chg="del">
          <ac:chgData name="Butler,Jonathan" userId="d7d3de18-43b8-403d-b061-474f7bbe20d6" providerId="ADAL" clId="{472AA572-6064-4367-BB02-EB4B0FF2E7AF}" dt="2025-03-07T18:31:27.528" v="191"/>
          <ac:grpSpMkLst>
            <pc:docMk/>
            <pc:sldMk cId="271036947" sldId="1310"/>
            <ac:grpSpMk id="14" creationId="{7E6B15A5-F4B5-4786-934F-E57C7FA30298}"/>
          </ac:grpSpMkLst>
        </pc:grpChg>
        <pc:picChg chg="del">
          <ac:chgData name="Butler,Jonathan" userId="d7d3de18-43b8-403d-b061-474f7bbe20d6" providerId="ADAL" clId="{472AA572-6064-4367-BB02-EB4B0FF2E7AF}" dt="2025-03-07T18:31:34.484" v="192" actId="478"/>
          <ac:picMkLst>
            <pc:docMk/>
            <pc:sldMk cId="271036947" sldId="1310"/>
            <ac:picMk id="5" creationId="{683AC575-4824-FBF5-17DF-86D874FD96B5}"/>
          </ac:picMkLst>
        </pc:picChg>
      </pc:sldChg>
      <pc:sldChg chg="modSp add del mod">
        <pc:chgData name="Butler,Jonathan" userId="d7d3de18-43b8-403d-b061-474f7bbe20d6" providerId="ADAL" clId="{472AA572-6064-4367-BB02-EB4B0FF2E7AF}" dt="2025-03-07T18:31:27.528" v="191"/>
        <pc:sldMkLst>
          <pc:docMk/>
          <pc:sldMk cId="2558248910" sldId="1311"/>
        </pc:sldMkLst>
        <pc:spChg chg="mod">
          <ac:chgData name="Butler,Jonathan" userId="d7d3de18-43b8-403d-b061-474f7bbe20d6" providerId="ADAL" clId="{472AA572-6064-4367-BB02-EB4B0FF2E7AF}" dt="2025-03-07T18:10:10.768" v="25" actId="27636"/>
          <ac:spMkLst>
            <pc:docMk/>
            <pc:sldMk cId="2558248910" sldId="1311"/>
            <ac:spMk id="2" creationId="{167253EF-0B10-6FD3-A01C-74C53642E458}"/>
          </ac:spMkLst>
        </pc:spChg>
      </pc:sldChg>
      <pc:sldChg chg="modSp add del modAnim">
        <pc:chgData name="Butler,Jonathan" userId="d7d3de18-43b8-403d-b061-474f7bbe20d6" providerId="ADAL" clId="{472AA572-6064-4367-BB02-EB4B0FF2E7AF}" dt="2025-03-07T18:31:27.528" v="191"/>
        <pc:sldMkLst>
          <pc:docMk/>
          <pc:sldMk cId="1757178443" sldId="1312"/>
        </pc:sldMkLst>
        <pc:spChg chg="mod">
          <ac:chgData name="Butler,Jonathan" userId="d7d3de18-43b8-403d-b061-474f7bbe20d6" providerId="ADAL" clId="{472AA572-6064-4367-BB02-EB4B0FF2E7AF}" dt="2025-03-07T18:22:40.059" v="184" actId="33524"/>
          <ac:spMkLst>
            <pc:docMk/>
            <pc:sldMk cId="1757178443" sldId="1312"/>
            <ac:spMk id="3" creationId="{391B60EC-08CB-35DA-C05A-7A42C743FDBE}"/>
          </ac:spMkLst>
        </pc:spChg>
      </pc:sldChg>
      <pc:sldChg chg="new del">
        <pc:chgData name="Butler,Jonathan" userId="d7d3de18-43b8-403d-b061-474f7bbe20d6" providerId="ADAL" clId="{472AA572-6064-4367-BB02-EB4B0FF2E7AF}" dt="2025-03-07T18:19:40.844" v="139" actId="680"/>
        <pc:sldMkLst>
          <pc:docMk/>
          <pc:sldMk cId="2375369102" sldId="132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284A13-7AC4-4C15-AFBA-C64334ECAD1E}" type="datetimeFigureOut">
              <a:rPr lang="en-US" smtClean="0"/>
              <a:t>3/7/2025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608BF-464E-4421-8F9B-57802B07B7B1}" type="slidenum">
              <a:rPr lang="en-US" smtClean="0"/>
              <a:t>‹#›</a:t>
            </a:fld>
            <a:endParaRPr lang="en-US"/>
          </a:p>
        </p:txBody>
      </p:sp>
    </p:spTree>
    <p:extLst>
      <p:ext uri="{BB962C8B-B14F-4D97-AF65-F5344CB8AC3E}">
        <p14:creationId xmlns:p14="http://schemas.microsoft.com/office/powerpoint/2010/main" val="332537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8608BF-464E-4421-8F9B-57802B07B7B1}" type="slidenum">
              <a:rPr lang="en-US" smtClean="0"/>
              <a:t>3</a:t>
            </a:fld>
            <a:endParaRPr lang="en-US"/>
          </a:p>
        </p:txBody>
      </p:sp>
    </p:spTree>
    <p:extLst>
      <p:ext uri="{BB962C8B-B14F-4D97-AF65-F5344CB8AC3E}">
        <p14:creationId xmlns:p14="http://schemas.microsoft.com/office/powerpoint/2010/main" val="401934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8608BF-464E-4421-8F9B-57802B07B7B1}" type="slidenum">
              <a:rPr lang="en-US" smtClean="0"/>
              <a:t>8</a:t>
            </a:fld>
            <a:endParaRPr lang="en-US"/>
          </a:p>
        </p:txBody>
      </p:sp>
    </p:spTree>
    <p:extLst>
      <p:ext uri="{BB962C8B-B14F-4D97-AF65-F5344CB8AC3E}">
        <p14:creationId xmlns:p14="http://schemas.microsoft.com/office/powerpoint/2010/main" val="2437309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8608BF-464E-4421-8F9B-57802B07B7B1}" type="slidenum">
              <a:rPr lang="en-US" smtClean="0"/>
              <a:t>33</a:t>
            </a:fld>
            <a:endParaRPr lang="en-US"/>
          </a:p>
        </p:txBody>
      </p:sp>
    </p:spTree>
    <p:extLst>
      <p:ext uri="{BB962C8B-B14F-4D97-AF65-F5344CB8AC3E}">
        <p14:creationId xmlns:p14="http://schemas.microsoft.com/office/powerpoint/2010/main" val="1340403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30746862-08CD-49FA-A659-989B2D1A6C6F}" type="slidenum">
              <a:rPr lang="en-US">
                <a:solidFill>
                  <a:prstClr val="black"/>
                </a:solidFill>
                <a:latin typeface="Calibri" panose="020F0502020204030204"/>
              </a:rPr>
              <a:pPr defTabSz="465887">
                <a:defRPr/>
              </a:pPr>
              <a:t>42</a:t>
            </a:fld>
            <a:endParaRPr lang="en-US">
              <a:solidFill>
                <a:prstClr val="black"/>
              </a:solidFill>
              <a:latin typeface="Calibri" panose="020F0502020204030204"/>
            </a:endParaRPr>
          </a:p>
        </p:txBody>
      </p:sp>
    </p:spTree>
    <p:extLst>
      <p:ext uri="{BB962C8B-B14F-4D97-AF65-F5344CB8AC3E}">
        <p14:creationId xmlns:p14="http://schemas.microsoft.com/office/powerpoint/2010/main" val="628291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324B8DCB-6CD3-4925-9A14-E5CA10D1C347}" type="datetimeFigureOut">
              <a:rPr lang="en-US" smtClean="0"/>
              <a:t>3/7/2025</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578D435C-44F9-4963-8080-ED7A51534B17}" type="slidenum">
              <a:rPr lang="en-US" smtClean="0"/>
              <a:t>‹#›</a:t>
            </a:fld>
            <a:endParaRPr lang="en-US"/>
          </a:p>
        </p:txBody>
      </p:sp>
    </p:spTree>
    <p:extLst>
      <p:ext uri="{BB962C8B-B14F-4D97-AF65-F5344CB8AC3E}">
        <p14:creationId xmlns:p14="http://schemas.microsoft.com/office/powerpoint/2010/main" val="2013744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B8DCB-6CD3-4925-9A14-E5CA10D1C347}"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D435C-44F9-4963-8080-ED7A51534B17}" type="slidenum">
              <a:rPr lang="en-US" smtClean="0"/>
              <a:t>‹#›</a:t>
            </a:fld>
            <a:endParaRPr lang="en-US"/>
          </a:p>
        </p:txBody>
      </p:sp>
    </p:spTree>
    <p:extLst>
      <p:ext uri="{BB962C8B-B14F-4D97-AF65-F5344CB8AC3E}">
        <p14:creationId xmlns:p14="http://schemas.microsoft.com/office/powerpoint/2010/main" val="2824586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324B8DCB-6CD3-4925-9A14-E5CA10D1C347}" type="datetimeFigureOut">
              <a:rPr lang="en-US" smtClean="0"/>
              <a:t>3/7/2025</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578D435C-44F9-4963-8080-ED7A51534B17}" type="slidenum">
              <a:rPr lang="en-US" smtClean="0"/>
              <a:t>‹#›</a:t>
            </a:fld>
            <a:endParaRPr lang="en-US"/>
          </a:p>
        </p:txBody>
      </p:sp>
    </p:spTree>
    <p:extLst>
      <p:ext uri="{BB962C8B-B14F-4D97-AF65-F5344CB8AC3E}">
        <p14:creationId xmlns:p14="http://schemas.microsoft.com/office/powerpoint/2010/main" val="1383602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B8DCB-6CD3-4925-9A14-E5CA10D1C347}" type="datetimeFigureOut">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578D435C-44F9-4963-8080-ED7A51534B17}" type="slidenum">
              <a:rPr lang="en-US" smtClean="0"/>
              <a:t>‹#›</a:t>
            </a:fld>
            <a:endParaRPr lang="en-US"/>
          </a:p>
        </p:txBody>
      </p:sp>
    </p:spTree>
    <p:extLst>
      <p:ext uri="{BB962C8B-B14F-4D97-AF65-F5344CB8AC3E}">
        <p14:creationId xmlns:p14="http://schemas.microsoft.com/office/powerpoint/2010/main" val="2129628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324B8DCB-6CD3-4925-9A14-E5CA10D1C347}" type="datetimeFigureOut">
              <a:rPr lang="en-US" smtClean="0"/>
              <a:t>3/7/2025</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578D435C-44F9-4963-8080-ED7A51534B17}" type="slidenum">
              <a:rPr lang="en-US" smtClean="0"/>
              <a:t>‹#›</a:t>
            </a:fld>
            <a:endParaRPr lang="en-US"/>
          </a:p>
        </p:txBody>
      </p:sp>
    </p:spTree>
    <p:extLst>
      <p:ext uri="{BB962C8B-B14F-4D97-AF65-F5344CB8AC3E}">
        <p14:creationId xmlns:p14="http://schemas.microsoft.com/office/powerpoint/2010/main" val="591012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4B8DCB-6CD3-4925-9A14-E5CA10D1C347}" type="datetimeFigureOut">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D435C-44F9-4963-8080-ED7A51534B17}" type="slidenum">
              <a:rPr lang="en-US" smtClean="0"/>
              <a:t>‹#›</a:t>
            </a:fld>
            <a:endParaRPr lang="en-US"/>
          </a:p>
        </p:txBody>
      </p:sp>
    </p:spTree>
    <p:extLst>
      <p:ext uri="{BB962C8B-B14F-4D97-AF65-F5344CB8AC3E}">
        <p14:creationId xmlns:p14="http://schemas.microsoft.com/office/powerpoint/2010/main" val="2819974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4B8DCB-6CD3-4925-9A14-E5CA10D1C347}" type="datetimeFigureOut">
              <a:rPr lang="en-US" smtClean="0"/>
              <a:t>3/7/2025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8D435C-44F9-4963-8080-ED7A51534B17}" type="slidenum">
              <a:rPr lang="en-US" smtClean="0"/>
              <a:t>‹#›</a:t>
            </a:fld>
            <a:endParaRPr lang="en-US"/>
          </a:p>
        </p:txBody>
      </p:sp>
    </p:spTree>
    <p:extLst>
      <p:ext uri="{BB962C8B-B14F-4D97-AF65-F5344CB8AC3E}">
        <p14:creationId xmlns:p14="http://schemas.microsoft.com/office/powerpoint/2010/main" val="23888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24B8DCB-6CD3-4925-9A14-E5CA10D1C347}" type="datetimeFigureOut">
              <a:rPr lang="en-US" smtClean="0"/>
              <a:t>3/7/2025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8D435C-44F9-4963-8080-ED7A51534B17}"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Tree>
    <p:extLst>
      <p:ext uri="{BB962C8B-B14F-4D97-AF65-F5344CB8AC3E}">
        <p14:creationId xmlns:p14="http://schemas.microsoft.com/office/powerpoint/2010/main" val="422652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4B8DCB-6CD3-4925-9A14-E5CA10D1C347}" type="datetimeFigureOut">
              <a:rPr lang="en-US" smtClean="0"/>
              <a:t>3/7/2025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8D435C-44F9-4963-8080-ED7A51534B17}" type="slidenum">
              <a:rPr lang="en-US" smtClean="0"/>
              <a:t>‹#›</a:t>
            </a:fld>
            <a:endParaRPr lang="en-US"/>
          </a:p>
        </p:txBody>
      </p:sp>
    </p:spTree>
    <p:extLst>
      <p:ext uri="{BB962C8B-B14F-4D97-AF65-F5344CB8AC3E}">
        <p14:creationId xmlns:p14="http://schemas.microsoft.com/office/powerpoint/2010/main" val="2690798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324B8DCB-6CD3-4925-9A14-E5CA10D1C347}" type="datetimeFigureOut">
              <a:rPr lang="en-US" smtClean="0"/>
              <a:t>3/7/2025</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578D435C-44F9-4963-8080-ED7A51534B17}" type="slidenum">
              <a:rPr lang="en-US" smtClean="0"/>
              <a:t>‹#›</a:t>
            </a:fld>
            <a:endParaRPr lang="en-US"/>
          </a:p>
        </p:txBody>
      </p:sp>
    </p:spTree>
    <p:extLst>
      <p:ext uri="{BB962C8B-B14F-4D97-AF65-F5344CB8AC3E}">
        <p14:creationId xmlns:p14="http://schemas.microsoft.com/office/powerpoint/2010/main" val="1091482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4B8DCB-6CD3-4925-9A14-E5CA10D1C347}" type="datetimeFigureOut">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D435C-44F9-4963-8080-ED7A51534B17}" type="slidenum">
              <a:rPr lang="en-US" smtClean="0"/>
              <a:t>‹#›</a:t>
            </a:fld>
            <a:endParaRPr lang="en-US"/>
          </a:p>
        </p:txBody>
      </p:sp>
    </p:spTree>
    <p:extLst>
      <p:ext uri="{BB962C8B-B14F-4D97-AF65-F5344CB8AC3E}">
        <p14:creationId xmlns:p14="http://schemas.microsoft.com/office/powerpoint/2010/main" val="2375241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324B8DCB-6CD3-4925-9A14-E5CA10D1C347}" type="datetimeFigureOut">
              <a:rPr lang="en-US" smtClean="0"/>
              <a:t>3/7/2025</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578D435C-44F9-4963-8080-ED7A51534B17}"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6385434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eadershipfoundry.com/leadership-self-awareness/"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mumsgather.blogspot.com/" TargetMode="External"/><Relationship Id="rId2" Type="http://schemas.openxmlformats.org/officeDocument/2006/relationships/hyperlink" Target="https://www.mynextmove.org/explore/ip" TargetMode="External"/><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hyperlink" Target="https://texascareercheck.com/ExploreCareer/InterestProfiler"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mysticdude.ca/a-modest-theory-of-personality/" TargetMode="External"/><Relationship Id="rId7"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5.xml"/><Relationship Id="rId6" Type="http://schemas.openxmlformats.org/officeDocument/2006/relationships/hyperlink" Target="https://www.truity.com/test/enneagram-personality-test" TargetMode="External"/><Relationship Id="rId5" Type="http://schemas.openxmlformats.org/officeDocument/2006/relationships/image" Target="../media/image17.png"/><Relationship Id="rId4" Type="http://schemas.openxmlformats.org/officeDocument/2006/relationships/hyperlink" Target="http://www.humanmetrics.com/cgi-win/jtypes2.asp"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outcomedeliverynetwork.com/3-leadership-skills-all-project-managers-need/" TargetMode="External"/><Relationship Id="rId7"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Layout" Target="../slideLayouts/slideLayout5.xml"/><Relationship Id="rId6" Type="http://schemas.openxmlformats.org/officeDocument/2006/relationships/hyperlink" Target="https://whatcareerisrightforme.com/career-aptitude-test.php" TargetMode="External"/><Relationship Id="rId5" Type="http://schemas.openxmlformats.org/officeDocument/2006/relationships/image" Target="../media/image20.png"/><Relationship Id="rId4" Type="http://schemas.openxmlformats.org/officeDocument/2006/relationships/hyperlink" Target="https://www.rasmussen.edu/student-experience/college-life/aptitude-test/"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fabiusmaximus.com/2012/06/18/39841/" TargetMode="External"/><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hyperlink" Target="https://www-storyblocks-com.aii.idm.oclc.org/video/stock/young-female-vet-using-stethoscope-to-check-up-the-dog-pretty-caucasian-woman-putting-the-resonator-of-stethoscope-on-the-dogs-chest-female-caucasian-veterinarian-approving-the-health-of-the-dog-by-hin7kol7liw9gnj75" TargetMode="External"/><Relationship Id="rId3" Type="http://schemas.openxmlformats.org/officeDocument/2006/relationships/hyperlink" Target="https://unsplash.com/s/photos/barber-shop" TargetMode="External"/><Relationship Id="rId7" Type="http://schemas.openxmlformats.org/officeDocument/2006/relationships/hyperlink" Target="https://www.storyblocks.com/video/stock/portrait-of-chef-cooking-at-kitchen-closeup-chef-peppering-food-in-slow-motion-close-up-handsome-chef-preparing-food-at-professional-kitchen-male-professional-working-at-restaurant-ben-pofanjvyw7aps" TargetMode="External"/><Relationship Id="rId12"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3.xml"/><Relationship Id="rId6" Type="http://schemas.openxmlformats.org/officeDocument/2006/relationships/image" Target="../media/image26.jpeg"/><Relationship Id="rId11" Type="http://schemas.openxmlformats.org/officeDocument/2006/relationships/hyperlink" Target="https://www.flickr.com/photos/idfonline/15207632533" TargetMode="External"/><Relationship Id="rId5" Type="http://schemas.openxmlformats.org/officeDocument/2006/relationships/hyperlink" Target="https://www.teenrehab.org/resources/helping-your-teen/counselor-vs-therapist/" TargetMode="External"/><Relationship Id="rId10" Type="http://schemas.openxmlformats.org/officeDocument/2006/relationships/image" Target="../media/image28.jpeg"/><Relationship Id="rId4" Type="http://schemas.openxmlformats.org/officeDocument/2006/relationships/image" Target="../media/image25.jpeg"/><Relationship Id="rId9" Type="http://schemas.openxmlformats.org/officeDocument/2006/relationships/hyperlink" Target="https://www.wunc.org/post/truck-driver-shortage-means-plenty-opportunities-prospective-drivers" TargetMode="External"/><Relationship Id="rId1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hyperlink" Target="https://www.dreamstime.com/vs-versus-letters-logo-icon-isolated-white-background-vs-versus-symbol-confrontation-opposition-design-concept-vs-versus-image148818761" TargetMode="External"/><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twc.texas.gov/jobseekers/texas-child-labor-law" TargetMode="Externa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hyperlink" Target="https://www.charityjob.co.uk/recruiter/we-are-purposeful/47235"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texasrealitycheck.com/" TargetMode="Externa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bryanyager.com/category/finding-purpos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apprenticeship.gov/apprenticeship-job-finder" TargetMode="External"/><Relationship Id="rId1" Type="http://schemas.openxmlformats.org/officeDocument/2006/relationships/slideLayout" Target="../slideLayouts/slideLayout2.xml"/><Relationship Id="rId4" Type="http://schemas.openxmlformats.org/officeDocument/2006/relationships/hyperlink" Target="https://support.skillscommons.org/showcases/apprenticeships/dol-apprentice/"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nrn.com/blog/are-knockoffs-taking-chipotle-s-business" TargetMode="External"/><Relationship Id="rId13" Type="http://schemas.openxmlformats.org/officeDocument/2006/relationships/hyperlink" Target="https://www.dfwjobs.com/training-providers/eligibility/target-ocupations" TargetMode="External"/><Relationship Id="rId3" Type="http://schemas.openxmlformats.org/officeDocument/2006/relationships/image" Target="../media/image50.png"/><Relationship Id="rId7" Type="http://schemas.openxmlformats.org/officeDocument/2006/relationships/image" Target="../media/image52.jpeg"/><Relationship Id="rId12" Type="http://schemas.openxmlformats.org/officeDocument/2006/relationships/image" Target="../media/image54.png"/><Relationship Id="rId17" Type="http://schemas.openxmlformats.org/officeDocument/2006/relationships/hyperlink" Target="https://en.wikipedia.org/wiki/Starbucks" TargetMode="External"/><Relationship Id="rId2" Type="http://schemas.openxmlformats.org/officeDocument/2006/relationships/hyperlink" Target="https://getschooled.com/article/5206-companies-with-great-tuition-reimbursement-programs/" TargetMode="External"/><Relationship Id="rId16"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hyperlink" Target="https://commons.wikimedia.org/wiki/File:AT&amp;T_logo_2016.svg" TargetMode="External"/><Relationship Id="rId11" Type="http://schemas.openxmlformats.org/officeDocument/2006/relationships/hyperlink" Target="https://www.dfwjobs.com/find-a-workforce-center/denton-workforce-center" TargetMode="External"/><Relationship Id="rId5" Type="http://schemas.openxmlformats.org/officeDocument/2006/relationships/image" Target="../media/image51.png"/><Relationship Id="rId15" Type="http://schemas.openxmlformats.org/officeDocument/2006/relationships/hyperlink" Target="https://pmgcmo.org/application-interest-form/" TargetMode="External"/><Relationship Id="rId10" Type="http://schemas.openxmlformats.org/officeDocument/2006/relationships/hyperlink" Target="https://www.bigclassaction.com/lawsuit/ups-class-action-over-reporting-pay-employment.php" TargetMode="External"/><Relationship Id="rId4" Type="http://schemas.openxmlformats.org/officeDocument/2006/relationships/hyperlink" Target="https://encycolorpedia.com/companies/us/werner-enterprises" TargetMode="External"/><Relationship Id="rId9" Type="http://schemas.openxmlformats.org/officeDocument/2006/relationships/image" Target="../media/image53.gif"/><Relationship Id="rId1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hyperlink" Target="https://www.prosperityplace.com/stop-complaining-take-action/" TargetMode="External"/><Relationship Id="rId2" Type="http://schemas.openxmlformats.org/officeDocument/2006/relationships/image" Target="../media/image57.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hyperlink" Target="https://www.chron.com/business/bizfeed/article/Workforce-Solutions-free-career-counseling-13726254.php" TargetMode="External"/><Relationship Id="rId3" Type="http://schemas.openxmlformats.org/officeDocument/2006/relationships/image" Target="../media/image60.jpeg"/><Relationship Id="rId7" Type="http://schemas.openxmlformats.org/officeDocument/2006/relationships/image" Target="../media/image62.jpeg"/><Relationship Id="rId2" Type="http://schemas.openxmlformats.org/officeDocument/2006/relationships/hyperlink" Target="https://www.twc.texas.gov/directory-workforce-solutions-offices-services" TargetMode="External"/><Relationship Id="rId1" Type="http://schemas.openxmlformats.org/officeDocument/2006/relationships/slideLayout" Target="../slideLayouts/slideLayout2.xml"/><Relationship Id="rId6" Type="http://schemas.openxmlformats.org/officeDocument/2006/relationships/hyperlink" Target="https://www.dallascitynews.net/growth-continues-pleasant-grove-workforce-solutions-center" TargetMode="External"/><Relationship Id="rId5" Type="http://schemas.openxmlformats.org/officeDocument/2006/relationships/image" Target="../media/image61.jpeg"/><Relationship Id="rId4" Type="http://schemas.openxmlformats.org/officeDocument/2006/relationships/hyperlink" Target="https://wspanhandle.com/about/what-we-do/" TargetMode="External"/><Relationship Id="rId9" Type="http://schemas.openxmlformats.org/officeDocument/2006/relationships/image" Target="../media/image63.png"/></Relationships>
</file>

<file path=ppt/slides/_rels/slide3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picpedia.org/keyboard/a/adult-education.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flickr.com/photos/botanic-gardens-sydney/6010633341" TargetMode="External"/><Relationship Id="rId7" Type="http://schemas.openxmlformats.org/officeDocument/2006/relationships/image" Target="../media/image67.png"/><Relationship Id="rId2" Type="http://schemas.openxmlformats.org/officeDocument/2006/relationships/image" Target="../media/image65.jpg"/><Relationship Id="rId1" Type="http://schemas.openxmlformats.org/officeDocument/2006/relationships/slideLayout" Target="../slideLayouts/slideLayout2.xml"/><Relationship Id="rId6" Type="http://schemas.openxmlformats.org/officeDocument/2006/relationships/hyperlink" Target="https://www.newlocal.org.uk/articles/people-with-disabilities-will-be-further-from-work-after-covid-its-time-to-reform-the-system/" TargetMode="External"/><Relationship Id="rId5" Type="http://schemas.openxmlformats.org/officeDocument/2006/relationships/image" Target="../media/image66.jpeg"/><Relationship Id="rId4" Type="http://schemas.openxmlformats.org/officeDocument/2006/relationships/hyperlink" Target="https://www.twc.texas.gov/jobseekers/vocational-rehabilitation-youth-student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www.livebinders.com/play/play?id=2172994" TargetMode="External"/><Relationship Id="rId1" Type="http://schemas.openxmlformats.org/officeDocument/2006/relationships/slideLayout" Target="../slideLayouts/slideLayout4.xml"/><Relationship Id="rId5" Type="http://schemas.openxmlformats.org/officeDocument/2006/relationships/image" Target="../media/image70.png"/><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3" Type="http://schemas.openxmlformats.org/officeDocument/2006/relationships/hyperlink" Target="https://www.rawpixel.com/search/job%20search?sort=curated&amp;page=1" TargetMode="External"/><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s://www.workintexas.com/vosnet/Default.aspx" TargetMode="External"/><Relationship Id="rId1" Type="http://schemas.openxmlformats.org/officeDocument/2006/relationships/slideLayout" Target="../slideLayouts/slideLayout2.xml"/><Relationship Id="rId6" Type="http://schemas.openxmlformats.org/officeDocument/2006/relationships/hyperlink" Target="https://www.wisdomancient.com/2019/10/how-to-go-about-your-job-search-in-hong.html" TargetMode="External"/><Relationship Id="rId5" Type="http://schemas.openxmlformats.org/officeDocument/2006/relationships/image" Target="../media/image73.jpeg"/><Relationship Id="rId4" Type="http://schemas.openxmlformats.org/officeDocument/2006/relationships/hyperlink" Target="https://www.cvworkforce.org/323/WorkinTexascom"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findhelp.org/" TargetMode="External"/><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4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mlive.com/business/2011/10/apple_founder_steve_jobs_dies.html" TargetMode="External"/><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dennispartners.com/candidate-newsletter/saying-thank-interview/" TargetMode="External"/><Relationship Id="rId2" Type="http://schemas.openxmlformats.org/officeDocument/2006/relationships/image" Target="../media/image78.jpe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hyperlink" Target="mailto:Jonathan.butler@twc.texas.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freepngimg.com/png/65023-thought-thinking-emoji-free-hq-image"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wolterskluwer.com/en/expert-insights/back-to-basics-the-building-blocks-of-effective-regulatory-examination-management" TargetMode="External"/><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pexels.com/photo/person-molding-brown-clay-2162943/" TargetMode="External"/><Relationship Id="rId5" Type="http://schemas.openxmlformats.org/officeDocument/2006/relationships/image" Target="../media/image7.jpeg"/><Relationship Id="rId4" Type="http://schemas.openxmlformats.org/officeDocument/2006/relationships/hyperlink" Target="https://www.bigstridz.com/8/a-step-by-step-guide-to-self-discover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thefilecabinet.blogspot.com/2011_10_01_archive.html"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B608C-49A4-5660-3FB8-4F6237327E08}"/>
              </a:ext>
            </a:extLst>
          </p:cNvPr>
          <p:cNvSpPr>
            <a:spLocks noGrp="1"/>
          </p:cNvSpPr>
          <p:nvPr>
            <p:ph type="ctrTitle"/>
          </p:nvPr>
        </p:nvSpPr>
        <p:spPr>
          <a:xfrm>
            <a:off x="421225" y="872385"/>
            <a:ext cx="11313483" cy="1475013"/>
          </a:xfrm>
        </p:spPr>
        <p:txBody>
          <a:bodyPr>
            <a:noAutofit/>
          </a:bodyPr>
          <a:lstStyle/>
          <a:p>
            <a:pPr algn="ctr"/>
            <a:r>
              <a:rPr lang="en-US" b="1" dirty="0">
                <a:solidFill>
                  <a:schemeClr val="accent2"/>
                </a:solidFill>
                <a:effectLst>
                  <a:outerShdw blurRad="38100" dist="38100" dir="2700000" algn="tl">
                    <a:srgbClr val="000000">
                      <a:alpha val="43137"/>
                    </a:srgbClr>
                  </a:outerShdw>
                </a:effectLst>
              </a:rPr>
              <a:t>Using the 3 E’s for Purposeful Career Guidance</a:t>
            </a:r>
          </a:p>
        </p:txBody>
      </p:sp>
      <p:sp>
        <p:nvSpPr>
          <p:cNvPr id="3" name="Subtitle 2">
            <a:extLst>
              <a:ext uri="{FF2B5EF4-FFF2-40B4-BE49-F238E27FC236}">
                <a16:creationId xmlns:a16="http://schemas.microsoft.com/office/drawing/2014/main" id="{BFF4911D-03DE-A9B4-36B8-9638F4ED5CDE}"/>
              </a:ext>
            </a:extLst>
          </p:cNvPr>
          <p:cNvSpPr>
            <a:spLocks noGrp="1"/>
          </p:cNvSpPr>
          <p:nvPr>
            <p:ph type="subTitle" idx="1"/>
          </p:nvPr>
        </p:nvSpPr>
        <p:spPr/>
        <p:txBody>
          <a:bodyPr>
            <a:noAutofit/>
          </a:bodyPr>
          <a:lstStyle/>
          <a:p>
            <a:r>
              <a:rPr lang="en-US" sz="3200" dirty="0">
                <a:solidFill>
                  <a:schemeClr val="tx1"/>
                </a:solidFill>
                <a:effectLst>
                  <a:outerShdw blurRad="38100" dist="38100" dir="2700000" algn="tl">
                    <a:srgbClr val="000000">
                      <a:alpha val="43137"/>
                    </a:srgbClr>
                  </a:outerShdw>
                </a:effectLst>
              </a:rPr>
              <a:t>Jonathan Butler, </a:t>
            </a:r>
            <a:r>
              <a:rPr lang="en-US" sz="3200" i="1" dirty="0">
                <a:solidFill>
                  <a:schemeClr val="tx1"/>
                </a:solidFill>
                <a:effectLst>
                  <a:outerShdw blurRad="38100" dist="38100" dir="2700000" algn="tl">
                    <a:srgbClr val="000000">
                      <a:alpha val="43137"/>
                    </a:srgbClr>
                  </a:outerShdw>
                </a:effectLst>
              </a:rPr>
              <a:t>Ma, RES</a:t>
            </a:r>
            <a:endParaRPr lang="en-US" sz="3200" dirty="0">
              <a:solidFill>
                <a:schemeClr val="tx1"/>
              </a:solidFill>
              <a:effectLst>
                <a:outerShdw blurRad="38100" dist="38100" dir="2700000" algn="tl">
                  <a:srgbClr val="000000">
                    <a:alpha val="43137"/>
                  </a:srgbClr>
                </a:outerShdw>
              </a:effectLst>
            </a:endParaRPr>
          </a:p>
          <a:p>
            <a:r>
              <a:rPr lang="en-US" sz="3600" b="1" i="1" dirty="0">
                <a:solidFill>
                  <a:schemeClr val="bg1"/>
                </a:solidFill>
                <a:effectLst>
                  <a:outerShdw blurRad="38100" dist="38100" dir="2700000" algn="tl">
                    <a:srgbClr val="000000">
                      <a:alpha val="43137"/>
                    </a:srgbClr>
                  </a:outerShdw>
                </a:effectLst>
              </a:rPr>
              <a:t>Career Coach</a:t>
            </a:r>
          </a:p>
        </p:txBody>
      </p:sp>
      <p:pic>
        <p:nvPicPr>
          <p:cNvPr id="4" name="Picture 3" descr="Texas Workforce Commission agency seal">
            <a:extLst>
              <a:ext uri="{FF2B5EF4-FFF2-40B4-BE49-F238E27FC236}">
                <a16:creationId xmlns:a16="http://schemas.microsoft.com/office/drawing/2014/main" id="{D3C85F5E-CD90-84DD-047E-A730072DDA9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97550" y="3085766"/>
            <a:ext cx="3341149" cy="3298132"/>
          </a:xfrm>
          <a:prstGeom prst="rect">
            <a:avLst/>
          </a:prstGeom>
        </p:spPr>
      </p:pic>
    </p:spTree>
    <p:extLst>
      <p:ext uri="{BB962C8B-B14F-4D97-AF65-F5344CB8AC3E}">
        <p14:creationId xmlns:p14="http://schemas.microsoft.com/office/powerpoint/2010/main" val="113389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99BF-F597-4BBC-A434-94D9E25A3C2C}"/>
              </a:ext>
            </a:extLst>
          </p:cNvPr>
          <p:cNvSpPr>
            <a:spLocks noGrp="1"/>
          </p:cNvSpPr>
          <p:nvPr>
            <p:ph type="title"/>
          </p:nvPr>
        </p:nvSpPr>
        <p:spPr>
          <a:xfrm>
            <a:off x="495910" y="714375"/>
            <a:ext cx="10374314" cy="1001711"/>
          </a:xfrm>
        </p:spPr>
        <p:txBody>
          <a:bodyPr>
            <a:normAutofit/>
          </a:bodyPr>
          <a:lstStyle/>
          <a:p>
            <a:r>
              <a:rPr lang="en-US" sz="3600">
                <a:effectLst>
                  <a:outerShdw blurRad="38100" dist="38100" dir="2700000" algn="tl">
                    <a:srgbClr val="000000">
                      <a:alpha val="43137"/>
                    </a:srgbClr>
                  </a:outerShdw>
                </a:effectLst>
                <a:cs typeface="Adobe Devanagari" panose="02040503050201020203" pitchFamily="18" charset="0"/>
              </a:rPr>
              <a:t>Career Exploration Begins With </a:t>
            </a:r>
            <a:r>
              <a:rPr lang="en-US" sz="3600" u="sng">
                <a:effectLst>
                  <a:outerShdw blurRad="38100" dist="38100" dir="2700000" algn="tl">
                    <a:srgbClr val="000000">
                      <a:alpha val="43137"/>
                    </a:srgbClr>
                  </a:outerShdw>
                </a:effectLst>
                <a:cs typeface="Adobe Devanagari" panose="02040503050201020203" pitchFamily="18" charset="0"/>
              </a:rPr>
              <a:t>You</a:t>
            </a:r>
            <a:endParaRPr lang="en-US" sz="3600">
              <a:effectLst>
                <a:outerShdw blurRad="38100" dist="38100" dir="2700000" algn="tl">
                  <a:srgbClr val="000000">
                    <a:alpha val="43137"/>
                  </a:srgbClr>
                </a:outerShdw>
              </a:effectLst>
              <a:cs typeface="Adobe Devanagari" panose="02040503050201020203" pitchFamily="18" charset="0"/>
            </a:endParaRPr>
          </a:p>
        </p:txBody>
      </p:sp>
      <p:pic>
        <p:nvPicPr>
          <p:cNvPr id="17" name="Content Placeholder 16" descr="picture of a man speaking on a cell phone with text that reads It starts with you">
            <a:extLst>
              <a:ext uri="{FF2B5EF4-FFF2-40B4-BE49-F238E27FC236}">
                <a16:creationId xmlns:a16="http://schemas.microsoft.com/office/drawing/2014/main" id="{F75FBC37-53ED-41C9-8884-FF7A9A99E505}"/>
              </a:ext>
            </a:extLst>
          </p:cNvPr>
          <p:cNvPicPr>
            <a:picLocks noGrp="1" noChangeAspect="1"/>
          </p:cNvPicPr>
          <p:nvPr>
            <p:ph idx="1"/>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482430" y="2457676"/>
            <a:ext cx="5375458" cy="3234685"/>
          </a:xfrm>
          <a:prstGeom prst="rect">
            <a:avLst/>
          </a:prstGeom>
          <a:scene3d>
            <a:camera prst="orthographicFront"/>
            <a:lightRig rig="twoPt" dir="t">
              <a:rot lat="0" lon="0" rev="7200000"/>
            </a:lightRig>
          </a:scene3d>
          <a:sp3d>
            <a:bevelT w="25400" h="19050"/>
          </a:sp3d>
        </p:spPr>
      </p:pic>
      <p:sp>
        <p:nvSpPr>
          <p:cNvPr id="4" name="TextBox 3">
            <a:extLst>
              <a:ext uri="{FF2B5EF4-FFF2-40B4-BE49-F238E27FC236}">
                <a16:creationId xmlns:a16="http://schemas.microsoft.com/office/drawing/2014/main" id="{EFC6DDC6-1E1B-4CA0-9948-71E6DD61B94A}"/>
              </a:ext>
            </a:extLst>
          </p:cNvPr>
          <p:cNvSpPr txBox="1"/>
          <p:nvPr/>
        </p:nvSpPr>
        <p:spPr>
          <a:xfrm>
            <a:off x="5989607" y="2270653"/>
            <a:ext cx="5719963" cy="44012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Adobe Devanagari" panose="02040503050201020203" pitchFamily="18" charset="0"/>
              </a:rPr>
              <a:t>INCREASE</a:t>
            </a:r>
            <a:r>
              <a:rPr kumimoji="0" lang="en-US" sz="28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Adobe Devanagari" panose="02040503050201020203" pitchFamily="18" charset="0"/>
              </a:rPr>
              <a:t> </a:t>
            </a:r>
            <a:r>
              <a:rPr lang="en-US" sz="2800" dirty="0">
                <a:latin typeface="Verdana" panose="020B0604030504040204" pitchFamily="34" charset="0"/>
                <a:ea typeface="Verdana" panose="020B0604030504040204" pitchFamily="34" charset="0"/>
                <a:cs typeface="Adobe Devanagari" panose="02040503050201020203" pitchFamily="18" charset="0"/>
              </a:rPr>
              <a:t>S</a:t>
            </a:r>
            <a:r>
              <a:rPr kumimoji="0" lang="en-US" sz="28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Adobe Devanagari" panose="02040503050201020203" pitchFamily="18" charset="0"/>
              </a:rPr>
              <a:t>elf-Awareness: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Adobe Devanagari" panose="02040503050201020203" pitchFamily="18" charset="0"/>
            </a:endParaRPr>
          </a:p>
          <a:p>
            <a:pPr marL="457200" lvl="0" indent="-457200">
              <a:buFont typeface="Arial" panose="020B0604020202020204" pitchFamily="34" charset="0"/>
              <a:buChar char="•"/>
              <a:defRPr/>
            </a:pPr>
            <a:r>
              <a:rPr lang="en-US" sz="2800" dirty="0">
                <a:latin typeface="Verdana" panose="020B0604030504040204" pitchFamily="34" charset="0"/>
                <a:ea typeface="Verdana" panose="020B0604030504040204" pitchFamily="34" charset="0"/>
                <a:cs typeface="Adobe Devanagari" panose="02040503050201020203" pitchFamily="18" charset="0"/>
              </a:rPr>
              <a:t>Experiential learning</a:t>
            </a:r>
          </a:p>
          <a:p>
            <a:pPr marL="457200" lvl="0" indent="-457200">
              <a:buFont typeface="Arial" panose="020B0604020202020204" pitchFamily="34" charset="0"/>
              <a:buChar char="•"/>
              <a:defRPr/>
            </a:pPr>
            <a:endParaRPr lang="en-US" sz="2800" dirty="0">
              <a:latin typeface="Verdana" panose="020B0604030504040204" pitchFamily="34" charset="0"/>
              <a:ea typeface="Verdana" panose="020B0604030504040204" pitchFamily="34" charset="0"/>
              <a:cs typeface="Adobe Devanagari" panose="02040503050201020203" pitchFamily="18" charset="0"/>
            </a:endParaRPr>
          </a:p>
          <a:p>
            <a:pPr marL="457200" lvl="0" indent="-457200">
              <a:buFont typeface="Arial" panose="020B0604020202020204" pitchFamily="34" charset="0"/>
              <a:buChar char="•"/>
              <a:defRPr/>
            </a:pPr>
            <a:r>
              <a:rPr lang="en-US" sz="2800" dirty="0">
                <a:latin typeface="Verdana" panose="020B0604030504040204" pitchFamily="34" charset="0"/>
                <a:ea typeface="Verdana" panose="020B0604030504040204" pitchFamily="34" charset="0"/>
                <a:cs typeface="Adobe Devanagari" panose="02040503050201020203" pitchFamily="18" charset="0"/>
              </a:rPr>
              <a:t>Informational Interviews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Adobe Devanagari" panose="02040503050201020203" pitchFamily="18"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Adobe Devanagari" panose="02040503050201020203" pitchFamily="18" charset="0"/>
              </a:rPr>
              <a:t>Assessments (career</a:t>
            </a:r>
            <a:r>
              <a:rPr kumimoji="0" lang="en-US" sz="2800" b="0" i="0" u="none" strike="noStrike" kern="1200" cap="none" spc="0" normalizeH="0" noProof="0" dirty="0">
                <a:ln>
                  <a:noFill/>
                </a:ln>
                <a:effectLst/>
                <a:uLnTx/>
                <a:uFillTx/>
                <a:latin typeface="Verdana" panose="020B0604030504040204" pitchFamily="34" charset="0"/>
                <a:ea typeface="Verdana" panose="020B0604030504040204" pitchFamily="34" charset="0"/>
                <a:cs typeface="Adobe Devanagari" panose="02040503050201020203" pitchFamily="18" charset="0"/>
              </a:rPr>
              <a:t> interests</a:t>
            </a:r>
            <a:r>
              <a:rPr kumimoji="0" lang="en-US" sz="28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Adobe Devanagari" panose="02040503050201020203" pitchFamily="18" charset="0"/>
              </a:rPr>
              <a:t>, personality, ability, etc.)</a:t>
            </a:r>
          </a:p>
          <a:p>
            <a:pPr marR="0" lvl="0" algn="l" defTabSz="4572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cs typeface="Adobe Devanagari" panose="02040503050201020203" pitchFamily="18" charset="0"/>
            </a:endParaRPr>
          </a:p>
        </p:txBody>
      </p:sp>
      <p:pic>
        <p:nvPicPr>
          <p:cNvPr id="3" name="Picture 2">
            <a:extLst>
              <a:ext uri="{FF2B5EF4-FFF2-40B4-BE49-F238E27FC236}">
                <a16:creationId xmlns:a16="http://schemas.microsoft.com/office/drawing/2014/main" id="{A72DFF3C-66AE-F3F1-48B1-943EBAFCA1C9}"/>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4794" y="714375"/>
            <a:ext cx="1014776" cy="1001711"/>
          </a:xfrm>
          <a:prstGeom prst="rect">
            <a:avLst/>
          </a:prstGeom>
        </p:spPr>
      </p:pic>
    </p:spTree>
    <p:extLst>
      <p:ext uri="{BB962C8B-B14F-4D97-AF65-F5344CB8AC3E}">
        <p14:creationId xmlns:p14="http://schemas.microsoft.com/office/powerpoint/2010/main" val="2112183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502F40-56DE-42EE-B6C3-57BCB030116E}"/>
              </a:ext>
            </a:extLst>
          </p:cNvPr>
          <p:cNvSpPr>
            <a:spLocks noGrp="1"/>
          </p:cNvSpPr>
          <p:nvPr>
            <p:ph type="title"/>
          </p:nvPr>
        </p:nvSpPr>
        <p:spPr>
          <a:xfrm>
            <a:off x="469885" y="513034"/>
            <a:ext cx="9369684" cy="1280890"/>
          </a:xfrm>
        </p:spPr>
        <p:txBody>
          <a:bodyPr>
            <a:noAutofit/>
          </a:bodyPr>
          <a:lstStyle/>
          <a:p>
            <a:r>
              <a:rPr lang="en-US" sz="3600" b="1" dirty="0">
                <a:effectLst>
                  <a:outerShdw blurRad="38100" dist="38100" dir="2700000" algn="tl">
                    <a:srgbClr val="000000">
                      <a:alpha val="43137"/>
                    </a:srgbClr>
                  </a:outerShdw>
                </a:effectLst>
                <a:cs typeface="Times New Roman" panose="02020603050405020304" pitchFamily="18" charset="0"/>
              </a:rPr>
              <a:t>Holland Code RIASEC Assessment</a:t>
            </a:r>
          </a:p>
        </p:txBody>
      </p:sp>
      <p:sp>
        <p:nvSpPr>
          <p:cNvPr id="7" name="Text Placeholder 6">
            <a:extLst>
              <a:ext uri="{FF2B5EF4-FFF2-40B4-BE49-F238E27FC236}">
                <a16:creationId xmlns:a16="http://schemas.microsoft.com/office/drawing/2014/main" id="{062752B5-1CA6-465B-81A2-E458FA278B7B}"/>
              </a:ext>
            </a:extLst>
          </p:cNvPr>
          <p:cNvSpPr>
            <a:spLocks noGrp="1"/>
          </p:cNvSpPr>
          <p:nvPr>
            <p:ph type="body" idx="1"/>
          </p:nvPr>
        </p:nvSpPr>
        <p:spPr>
          <a:xfrm>
            <a:off x="631748" y="1990834"/>
            <a:ext cx="3992732" cy="576262"/>
          </a:xfrm>
        </p:spPr>
        <p:txBody>
          <a:bodyPr/>
          <a:lstStyle/>
          <a:p>
            <a:pPr algn="ctr"/>
            <a:r>
              <a:rPr lang="en-US" sz="2400" b="1" dirty="0">
                <a:effectLst>
                  <a:outerShdw blurRad="38100" dist="38100" dir="2700000" algn="tl">
                    <a:srgbClr val="000000">
                      <a:alpha val="43137"/>
                    </a:srgbClr>
                  </a:outerShdw>
                </a:effectLst>
                <a:latin typeface="+mj-lt"/>
                <a:cs typeface="Times New Roman" panose="02020603050405020304" pitchFamily="18" charset="0"/>
              </a:rPr>
              <a:t>My Next Move</a:t>
            </a:r>
          </a:p>
        </p:txBody>
      </p:sp>
      <p:pic>
        <p:nvPicPr>
          <p:cNvPr id="11" name="Content Placeholder 10" descr="my next move career interest assessment screenshot">
            <a:hlinkClick r:id="rId2"/>
            <a:extLst>
              <a:ext uri="{FF2B5EF4-FFF2-40B4-BE49-F238E27FC236}">
                <a16:creationId xmlns:a16="http://schemas.microsoft.com/office/drawing/2014/main" id="{09EA49F7-283E-40D3-9D8C-8251CA445B51}"/>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370382" y="2543535"/>
            <a:ext cx="4515464" cy="3768758"/>
          </a:xfrm>
          <a:prstGeom prst="rect">
            <a:avLst/>
          </a:prstGeom>
        </p:spPr>
      </p:pic>
      <p:sp>
        <p:nvSpPr>
          <p:cNvPr id="9" name="Text Placeholder 8">
            <a:extLst>
              <a:ext uri="{FF2B5EF4-FFF2-40B4-BE49-F238E27FC236}">
                <a16:creationId xmlns:a16="http://schemas.microsoft.com/office/drawing/2014/main" id="{84DE95D4-DC25-4B23-B9AD-AD8A1A1E1375}"/>
              </a:ext>
            </a:extLst>
          </p:cNvPr>
          <p:cNvSpPr>
            <a:spLocks noGrp="1"/>
          </p:cNvSpPr>
          <p:nvPr>
            <p:ph type="body" sz="quarter" idx="3"/>
          </p:nvPr>
        </p:nvSpPr>
        <p:spPr>
          <a:xfrm>
            <a:off x="5131802" y="1967273"/>
            <a:ext cx="3999001" cy="576262"/>
          </a:xfrm>
        </p:spPr>
        <p:txBody>
          <a:bodyPr/>
          <a:lstStyle/>
          <a:p>
            <a:pPr algn="ctr"/>
            <a:r>
              <a:rPr lang="en-US" sz="2400" b="1" dirty="0">
                <a:effectLst>
                  <a:outerShdw blurRad="38100" dist="38100" dir="2700000" algn="tl">
                    <a:srgbClr val="000000">
                      <a:alpha val="43137"/>
                    </a:srgbClr>
                  </a:outerShdw>
                </a:effectLst>
                <a:cs typeface="Times New Roman" panose="02020603050405020304" pitchFamily="18" charset="0"/>
              </a:rPr>
              <a:t>Texas Career Check</a:t>
            </a:r>
          </a:p>
        </p:txBody>
      </p:sp>
      <p:pic>
        <p:nvPicPr>
          <p:cNvPr id="12" name="Content Placeholder 11" descr="texas career check career interest assessment screenshot">
            <a:hlinkClick r:id="rId4"/>
            <a:extLst>
              <a:ext uri="{FF2B5EF4-FFF2-40B4-BE49-F238E27FC236}">
                <a16:creationId xmlns:a16="http://schemas.microsoft.com/office/drawing/2014/main" id="{30ACDEE2-D057-48F7-82AB-181B1953E714}"/>
              </a:ext>
            </a:extLst>
          </p:cNvPr>
          <p:cNvPicPr>
            <a:picLocks noGrp="1" noChangeAspect="1"/>
          </p:cNvPicPr>
          <p:nvPr>
            <p:ph sz="quarter" idx="4"/>
          </p:nvPr>
        </p:nvPicPr>
        <p:blipFill>
          <a:blip r:embed="rId5" cstate="email">
            <a:extLst>
              <a:ext uri="{28A0092B-C50C-407E-A947-70E740481C1C}">
                <a14:useLocalDpi xmlns:a14="http://schemas.microsoft.com/office/drawing/2010/main"/>
              </a:ext>
            </a:extLst>
          </a:blip>
          <a:stretch>
            <a:fillRect/>
          </a:stretch>
        </p:blipFill>
        <p:spPr>
          <a:xfrm>
            <a:off x="5260962" y="2607519"/>
            <a:ext cx="3740683" cy="3704774"/>
          </a:xfrm>
          <a:prstGeom prst="rect">
            <a:avLst/>
          </a:prstGeom>
        </p:spPr>
      </p:pic>
      <p:pic>
        <p:nvPicPr>
          <p:cNvPr id="14" name="Picture 13">
            <a:extLst>
              <a:ext uri="{FF2B5EF4-FFF2-40B4-BE49-F238E27FC236}">
                <a16:creationId xmlns:a16="http://schemas.microsoft.com/office/drawing/2014/main" id="{8B366113-858B-480A-BA15-BCB31F0A55B4}"/>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9496871" y="3263900"/>
            <a:ext cx="2324747" cy="2068261"/>
          </a:xfrm>
          <a:prstGeom prst="rect">
            <a:avLst/>
          </a:prstGeom>
        </p:spPr>
      </p:pic>
    </p:spTree>
    <p:extLst>
      <p:ext uri="{BB962C8B-B14F-4D97-AF65-F5344CB8AC3E}">
        <p14:creationId xmlns:p14="http://schemas.microsoft.com/office/powerpoint/2010/main" val="4093412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E941-3EF9-48D7-944A-7C12F21ACCF6}"/>
              </a:ext>
            </a:extLst>
          </p:cNvPr>
          <p:cNvSpPr>
            <a:spLocks noGrp="1"/>
          </p:cNvSpPr>
          <p:nvPr>
            <p:ph type="title"/>
          </p:nvPr>
        </p:nvSpPr>
        <p:spPr/>
        <p:txBody>
          <a:bodyPr>
            <a:normAutofit/>
          </a:bodyPr>
          <a:lstStyle/>
          <a:p>
            <a:r>
              <a:rPr lang="en-US" sz="3600" b="1" dirty="0">
                <a:effectLst>
                  <a:outerShdw blurRad="38100" dist="38100" dir="2700000" algn="tl">
                    <a:srgbClr val="000000">
                      <a:alpha val="43137"/>
                    </a:srgbClr>
                  </a:outerShdw>
                </a:effectLst>
                <a:cs typeface="Times New Roman" panose="02020603050405020304" pitchFamily="18" charset="0"/>
              </a:rPr>
              <a:t>Personality Assessments</a:t>
            </a:r>
          </a:p>
        </p:txBody>
      </p:sp>
      <p:pic>
        <p:nvPicPr>
          <p:cNvPr id="8" name="Content Placeholder 7">
            <a:extLst>
              <a:ext uri="{FF2B5EF4-FFF2-40B4-BE49-F238E27FC236}">
                <a16:creationId xmlns:a16="http://schemas.microsoft.com/office/drawing/2014/main" id="{7EFC296D-4243-45C9-A342-91D39A4DB122}"/>
              </a:ext>
              <a:ext uri="{C183D7F6-B498-43B3-948B-1728B52AA6E4}">
                <adec:decorative xmlns:adec="http://schemas.microsoft.com/office/drawing/2017/decorative" val="1"/>
              </a:ext>
            </a:extLst>
          </p:cNvPr>
          <p:cNvPicPr>
            <a:picLocks noGrp="1" noChangeAspect="1"/>
          </p:cNvPicPr>
          <p:nvPr>
            <p:ph sz="half" idx="2"/>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10268404" y="0"/>
            <a:ext cx="1923595" cy="2050741"/>
          </a:xfrm>
        </p:spPr>
      </p:pic>
      <p:sp>
        <p:nvSpPr>
          <p:cNvPr id="3" name="Text Placeholder 2">
            <a:extLst>
              <a:ext uri="{FF2B5EF4-FFF2-40B4-BE49-F238E27FC236}">
                <a16:creationId xmlns:a16="http://schemas.microsoft.com/office/drawing/2014/main" id="{227724C1-2066-4467-AA0B-602F510DF4CD}"/>
              </a:ext>
            </a:extLst>
          </p:cNvPr>
          <p:cNvSpPr>
            <a:spLocks noGrp="1"/>
          </p:cNvSpPr>
          <p:nvPr>
            <p:ph type="body" idx="1"/>
          </p:nvPr>
        </p:nvSpPr>
        <p:spPr>
          <a:xfrm>
            <a:off x="572663" y="2250892"/>
            <a:ext cx="5401632" cy="536005"/>
          </a:xfrm>
        </p:spPr>
        <p:txBody>
          <a:bodyPr>
            <a:normAutofit/>
          </a:bodyPr>
          <a:lstStyle/>
          <a:p>
            <a:pPr algn="ctr"/>
            <a:r>
              <a:rPr lang="en-US" dirty="0">
                <a:latin typeface="Times New Roman" panose="02020603050405020304" pitchFamily="18" charset="0"/>
                <a:cs typeface="Times New Roman" panose="02020603050405020304" pitchFamily="18" charset="0"/>
              </a:rPr>
              <a:t>    </a:t>
            </a:r>
            <a:r>
              <a:rPr lang="en-US" sz="2400" b="1">
                <a:effectLst>
                  <a:outerShdw blurRad="38100" dist="38100" dir="2700000" algn="tl">
                    <a:srgbClr val="000000">
                      <a:alpha val="43137"/>
                    </a:srgbClr>
                  </a:outerShdw>
                </a:effectLst>
                <a:latin typeface="+mj-lt"/>
                <a:cs typeface="Times New Roman" panose="02020603050405020304" pitchFamily="18" charset="0"/>
              </a:rPr>
              <a:t>HumanMetrics Personality</a:t>
            </a:r>
            <a:endParaRPr lang="en-US" b="1" dirty="0">
              <a:effectLst>
                <a:outerShdw blurRad="38100" dist="38100" dir="2700000" algn="tl">
                  <a:srgbClr val="000000">
                    <a:alpha val="43137"/>
                  </a:srgbClr>
                </a:outerShdw>
              </a:effectLst>
              <a:latin typeface="+mj-lt"/>
              <a:cs typeface="Times New Roman" panose="02020603050405020304" pitchFamily="18" charset="0"/>
            </a:endParaRPr>
          </a:p>
        </p:txBody>
      </p:sp>
      <p:pic>
        <p:nvPicPr>
          <p:cNvPr id="10" name="Picture 9" descr="screen shot of the human metrics (myers briggs) personality test">
            <a:hlinkClick r:id="rId4"/>
            <a:extLst>
              <a:ext uri="{FF2B5EF4-FFF2-40B4-BE49-F238E27FC236}">
                <a16:creationId xmlns:a16="http://schemas.microsoft.com/office/drawing/2014/main" id="{F008EA97-DD2B-4054-B249-E5E2A012CE2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53788" y="2774320"/>
            <a:ext cx="4175487" cy="4089171"/>
          </a:xfrm>
          <a:prstGeom prst="rect">
            <a:avLst/>
          </a:prstGeom>
        </p:spPr>
      </p:pic>
      <p:sp>
        <p:nvSpPr>
          <p:cNvPr id="5" name="Text Placeholder 4">
            <a:extLst>
              <a:ext uri="{FF2B5EF4-FFF2-40B4-BE49-F238E27FC236}">
                <a16:creationId xmlns:a16="http://schemas.microsoft.com/office/drawing/2014/main" id="{ACAD262C-9E36-467B-A5C8-F230F6FDB582}"/>
              </a:ext>
            </a:extLst>
          </p:cNvPr>
          <p:cNvSpPr>
            <a:spLocks noGrp="1"/>
          </p:cNvSpPr>
          <p:nvPr>
            <p:ph type="body" sz="quarter" idx="3"/>
          </p:nvPr>
        </p:nvSpPr>
        <p:spPr>
          <a:xfrm>
            <a:off x="6523736" y="2194827"/>
            <a:ext cx="5087073" cy="553373"/>
          </a:xfrm>
        </p:spPr>
        <p:txBody>
          <a:bodyPr>
            <a:normAutofit/>
          </a:bodyPr>
          <a:lstStyle/>
          <a:p>
            <a:pPr algn="ctr"/>
            <a:r>
              <a:rPr lang="en-US" sz="2400" b="1">
                <a:effectLst>
                  <a:outerShdw blurRad="38100" dist="38100" dir="2700000" algn="tl">
                    <a:srgbClr val="000000">
                      <a:alpha val="43137"/>
                    </a:srgbClr>
                  </a:outerShdw>
                </a:effectLst>
                <a:latin typeface="+mj-lt"/>
                <a:cs typeface="Times New Roman" panose="02020603050405020304" pitchFamily="18" charset="0"/>
              </a:rPr>
              <a:t>Enneagram Personality </a:t>
            </a:r>
          </a:p>
        </p:txBody>
      </p:sp>
      <p:pic>
        <p:nvPicPr>
          <p:cNvPr id="12" name="Content Placeholder 11" descr="screenshot of the enneagram personality test">
            <a:hlinkClick r:id="rId6"/>
            <a:extLst>
              <a:ext uri="{FF2B5EF4-FFF2-40B4-BE49-F238E27FC236}">
                <a16:creationId xmlns:a16="http://schemas.microsoft.com/office/drawing/2014/main" id="{73EE8403-7F2E-48F7-A2A4-0AEFF904359D}"/>
              </a:ext>
            </a:extLst>
          </p:cNvPr>
          <p:cNvPicPr>
            <a:picLocks noGrp="1" noChangeAspect="1"/>
          </p:cNvPicPr>
          <p:nvPr>
            <p:ph sz="quarter" idx="4"/>
          </p:nvPr>
        </p:nvPicPr>
        <p:blipFill>
          <a:blip r:embed="rId7" cstate="email">
            <a:extLst>
              <a:ext uri="{28A0092B-C50C-407E-A947-70E740481C1C}">
                <a14:useLocalDpi xmlns:a14="http://schemas.microsoft.com/office/drawing/2010/main"/>
              </a:ext>
            </a:extLst>
          </a:blip>
          <a:stretch>
            <a:fillRect/>
          </a:stretch>
        </p:blipFill>
        <p:spPr>
          <a:xfrm>
            <a:off x="7301081" y="2748200"/>
            <a:ext cx="3532381" cy="4141412"/>
          </a:xfrm>
        </p:spPr>
      </p:pic>
    </p:spTree>
    <p:extLst>
      <p:ext uri="{BB962C8B-B14F-4D97-AF65-F5344CB8AC3E}">
        <p14:creationId xmlns:p14="http://schemas.microsoft.com/office/powerpoint/2010/main" val="2783551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5B850-7990-DD86-7543-B09829C3B373}"/>
              </a:ext>
            </a:extLst>
          </p:cNvPr>
          <p:cNvSpPr>
            <a:spLocks noGrp="1"/>
          </p:cNvSpPr>
          <p:nvPr>
            <p:ph type="title"/>
          </p:nvPr>
        </p:nvSpPr>
        <p:spPr/>
        <p:txBody>
          <a:bodyPr>
            <a:normAutofit/>
          </a:bodyPr>
          <a:lstStyle/>
          <a:p>
            <a:r>
              <a:rPr lang="en-US" sz="3200" b="1" dirty="0">
                <a:effectLst>
                  <a:outerShdw blurRad="38100" dist="38100" dir="2700000" algn="tl">
                    <a:srgbClr val="000000">
                      <a:alpha val="43137"/>
                    </a:srgbClr>
                  </a:outerShdw>
                </a:effectLst>
              </a:rPr>
              <a:t>Career Aptitude Assessments</a:t>
            </a:r>
          </a:p>
        </p:txBody>
      </p:sp>
      <p:pic>
        <p:nvPicPr>
          <p:cNvPr id="8" name="Content Placeholder 7">
            <a:extLst>
              <a:ext uri="{FF2B5EF4-FFF2-40B4-BE49-F238E27FC236}">
                <a16:creationId xmlns:a16="http://schemas.microsoft.com/office/drawing/2014/main" id="{1F659777-76A3-32B2-F943-7D45199019C1}"/>
              </a:ext>
              <a:ext uri="{C183D7F6-B498-43B3-948B-1728B52AA6E4}">
                <adec:decorative xmlns:adec="http://schemas.microsoft.com/office/drawing/2017/decorative" val="1"/>
              </a:ext>
            </a:extLst>
          </p:cNvPr>
          <p:cNvPicPr>
            <a:picLocks noGrp="1" noChangeAspect="1"/>
          </p:cNvPicPr>
          <p:nvPr>
            <p:ph sz="half" idx="2"/>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10077494" y="452529"/>
            <a:ext cx="2114506" cy="1522445"/>
          </a:xfrm>
        </p:spPr>
      </p:pic>
      <p:sp>
        <p:nvSpPr>
          <p:cNvPr id="3" name="Text Placeholder 2">
            <a:extLst>
              <a:ext uri="{FF2B5EF4-FFF2-40B4-BE49-F238E27FC236}">
                <a16:creationId xmlns:a16="http://schemas.microsoft.com/office/drawing/2014/main" id="{631B7903-8BA7-A2F0-F433-25D9A835AC13}"/>
              </a:ext>
            </a:extLst>
          </p:cNvPr>
          <p:cNvSpPr>
            <a:spLocks noGrp="1"/>
          </p:cNvSpPr>
          <p:nvPr>
            <p:ph type="body" idx="1"/>
          </p:nvPr>
        </p:nvSpPr>
        <p:spPr/>
        <p:txBody>
          <a:bodyPr/>
          <a:lstStyle/>
          <a:p>
            <a:pPr algn="ctr"/>
            <a:r>
              <a:rPr lang="en-US" b="1"/>
              <a:t>Rasmussen University Career Aptitude</a:t>
            </a:r>
          </a:p>
        </p:txBody>
      </p:sp>
      <p:pic>
        <p:nvPicPr>
          <p:cNvPr id="10" name="Picture 9" descr="screen shot of the rasmussen university career aptitude assessment">
            <a:hlinkClick r:id="rId4"/>
            <a:extLst>
              <a:ext uri="{FF2B5EF4-FFF2-40B4-BE49-F238E27FC236}">
                <a16:creationId xmlns:a16="http://schemas.microsoft.com/office/drawing/2014/main" id="{E7B428A7-4979-FC70-3E4F-9DD274E4D9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08696" y="2804265"/>
            <a:ext cx="4444119" cy="3931948"/>
          </a:xfrm>
          <a:prstGeom prst="rect">
            <a:avLst/>
          </a:prstGeom>
        </p:spPr>
      </p:pic>
      <p:sp>
        <p:nvSpPr>
          <p:cNvPr id="5" name="Text Placeholder 4">
            <a:extLst>
              <a:ext uri="{FF2B5EF4-FFF2-40B4-BE49-F238E27FC236}">
                <a16:creationId xmlns:a16="http://schemas.microsoft.com/office/drawing/2014/main" id="{6B4969AC-6444-63C0-7A08-129C46CCF45D}"/>
              </a:ext>
            </a:extLst>
          </p:cNvPr>
          <p:cNvSpPr>
            <a:spLocks noGrp="1"/>
          </p:cNvSpPr>
          <p:nvPr>
            <p:ph type="body" sz="quarter" idx="3"/>
          </p:nvPr>
        </p:nvSpPr>
        <p:spPr>
          <a:xfrm>
            <a:off x="6370902" y="2118285"/>
            <a:ext cx="5087073" cy="553373"/>
          </a:xfrm>
        </p:spPr>
        <p:txBody>
          <a:bodyPr/>
          <a:lstStyle/>
          <a:p>
            <a:pPr algn="ctr"/>
            <a:r>
              <a:rPr lang="en-US" b="1"/>
              <a:t>What Career is Right for Me?</a:t>
            </a:r>
          </a:p>
        </p:txBody>
      </p:sp>
      <p:pic>
        <p:nvPicPr>
          <p:cNvPr id="13" name="Content Placeholder 12" descr="screenshot of the what career is right for me? assessment">
            <a:hlinkClick r:id="rId6"/>
            <a:extLst>
              <a:ext uri="{FF2B5EF4-FFF2-40B4-BE49-F238E27FC236}">
                <a16:creationId xmlns:a16="http://schemas.microsoft.com/office/drawing/2014/main" id="{1131CA88-199B-B7E4-1355-874B11367F15}"/>
              </a:ext>
            </a:extLst>
          </p:cNvPr>
          <p:cNvPicPr>
            <a:picLocks noGrp="1" noChangeAspect="1"/>
          </p:cNvPicPr>
          <p:nvPr>
            <p:ph sz="quarter" idx="4"/>
          </p:nvPr>
        </p:nvPicPr>
        <p:blipFill>
          <a:blip r:embed="rId7" cstate="email">
            <a:extLst>
              <a:ext uri="{28A0092B-C50C-407E-A947-70E740481C1C}">
                <a14:useLocalDpi xmlns:a14="http://schemas.microsoft.com/office/drawing/2010/main"/>
              </a:ext>
            </a:extLst>
          </a:blip>
          <a:stretch>
            <a:fillRect/>
          </a:stretch>
        </p:blipFill>
        <p:spPr>
          <a:xfrm>
            <a:off x="6218071" y="2928642"/>
            <a:ext cx="5392737" cy="3929358"/>
          </a:xfrm>
        </p:spPr>
      </p:pic>
    </p:spTree>
    <p:extLst>
      <p:ext uri="{BB962C8B-B14F-4D97-AF65-F5344CB8AC3E}">
        <p14:creationId xmlns:p14="http://schemas.microsoft.com/office/powerpoint/2010/main" val="290506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15927-A1B4-4F1B-9905-F7E019993937}"/>
              </a:ext>
            </a:extLst>
          </p:cNvPr>
          <p:cNvSpPr>
            <a:spLocks noGrp="1"/>
          </p:cNvSpPr>
          <p:nvPr>
            <p:ph type="title"/>
          </p:nvPr>
        </p:nvSpPr>
        <p:spPr/>
        <p:txBody>
          <a:bodyPr>
            <a:normAutofit/>
          </a:bodyPr>
          <a:lstStyle/>
          <a:p>
            <a:r>
              <a:rPr lang="en-US" sz="3600" b="1">
                <a:effectLst>
                  <a:outerShdw blurRad="38100" dist="38100" dir="2700000" algn="tl">
                    <a:srgbClr val="000000">
                      <a:alpha val="43137"/>
                    </a:srgbClr>
                  </a:outerShdw>
                </a:effectLst>
              </a:rPr>
              <a:t>Focus on the Customer</a:t>
            </a:r>
          </a:p>
        </p:txBody>
      </p:sp>
      <p:sp>
        <p:nvSpPr>
          <p:cNvPr id="3" name="Content Placeholder 2">
            <a:extLst>
              <a:ext uri="{FF2B5EF4-FFF2-40B4-BE49-F238E27FC236}">
                <a16:creationId xmlns:a16="http://schemas.microsoft.com/office/drawing/2014/main" id="{9855F9D3-3FE0-41D7-B0BB-383FDB74FA56}"/>
              </a:ext>
            </a:extLst>
          </p:cNvPr>
          <p:cNvSpPr>
            <a:spLocks noGrp="1"/>
          </p:cNvSpPr>
          <p:nvPr>
            <p:ph idx="1"/>
          </p:nvPr>
        </p:nvSpPr>
        <p:spPr>
          <a:xfrm>
            <a:off x="581192" y="2208645"/>
            <a:ext cx="11029615" cy="4649355"/>
          </a:xfrm>
        </p:spPr>
        <p:txBody>
          <a:bodyPr>
            <a:noAutofit/>
          </a:bodyPr>
          <a:lstStyle/>
          <a:p>
            <a:endParaRPr lang="en-US" sz="2400" dirty="0">
              <a:latin typeface="Verdana" panose="020B0604030504040204" pitchFamily="34" charset="0"/>
              <a:ea typeface="Verdana" panose="020B0604030504040204" pitchFamily="34" charset="0"/>
            </a:endParaRPr>
          </a:p>
          <a:p>
            <a:r>
              <a:rPr lang="en-US" sz="2400" dirty="0">
                <a:latin typeface="Verdana" panose="020B0604030504040204" pitchFamily="34" charset="0"/>
                <a:ea typeface="Verdana" panose="020B0604030504040204" pitchFamily="34" charset="0"/>
              </a:rPr>
              <a:t>What is the customer interested in? What are they good at? What are their limitations?</a:t>
            </a:r>
          </a:p>
          <a:p>
            <a:r>
              <a:rPr lang="en-US" sz="2400" dirty="0">
                <a:latin typeface="Verdana" panose="020B0604030504040204" pitchFamily="34" charset="0"/>
                <a:ea typeface="Verdana" panose="020B0604030504040204" pitchFamily="34" charset="0"/>
              </a:rPr>
              <a:t>Does their career goal require post-secondary training and education? If so, how can they get there?</a:t>
            </a:r>
          </a:p>
          <a:p>
            <a:r>
              <a:rPr lang="en-US" sz="2400" dirty="0">
                <a:latin typeface="Verdana" panose="020B0604030504040204" pitchFamily="34" charset="0"/>
                <a:ea typeface="Verdana" panose="020B0604030504040204" pitchFamily="34" charset="0"/>
              </a:rPr>
              <a:t>Will their career goal require them to relocate to pursue training? Or secure employment?</a:t>
            </a:r>
          </a:p>
          <a:p>
            <a:r>
              <a:rPr lang="en-US" sz="2400" dirty="0">
                <a:latin typeface="Verdana" panose="020B0604030504040204" pitchFamily="34" charset="0"/>
                <a:ea typeface="Verdana" panose="020B0604030504040204" pitchFamily="34" charset="0"/>
              </a:rPr>
              <a:t>What resources can the customer access within their communities?</a:t>
            </a:r>
          </a:p>
          <a:p>
            <a:pPr marL="0" indent="0">
              <a:buNone/>
            </a:pPr>
            <a:r>
              <a:rPr lang="en-US" sz="2400" dirty="0">
                <a:latin typeface="Verdana" panose="020B0604030504040204" pitchFamily="34" charset="0"/>
                <a:ea typeface="Verdana" panose="020B0604030504040204" pitchFamily="34" charset="0"/>
              </a:rPr>
              <a:t>(True or False) People need to go to either the military, or college to be successful and find a good paying job. </a:t>
            </a:r>
          </a:p>
          <a:p>
            <a:pPr marL="0" indent="0">
              <a:buNone/>
            </a:pPr>
            <a:r>
              <a:rPr lang="en-US" sz="24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(FALSE)</a:t>
            </a:r>
          </a:p>
          <a:p>
            <a:pPr marL="0" indent="0">
              <a:buNone/>
            </a:pPr>
            <a:endParaRPr lang="en-US" sz="2400" dirty="0">
              <a:latin typeface="Verdana" panose="020B0604030504040204" pitchFamily="34" charset="0"/>
              <a:ea typeface="Verdana" panose="020B0604030504040204" pitchFamily="34" charset="0"/>
            </a:endParaRPr>
          </a:p>
          <a:p>
            <a:pPr marL="0" indent="0">
              <a:buNone/>
            </a:pPr>
            <a:endParaRPr lang="en-US" sz="2400" dirty="0">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id="{77D49738-A39C-4DA5-80C8-6D1F7F0A3189}"/>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05114" y="660941"/>
            <a:ext cx="1110468" cy="1096230"/>
          </a:xfrm>
          <a:prstGeom prst="rect">
            <a:avLst/>
          </a:prstGeom>
        </p:spPr>
      </p:pic>
    </p:spTree>
    <p:extLst>
      <p:ext uri="{BB962C8B-B14F-4D97-AF65-F5344CB8AC3E}">
        <p14:creationId xmlns:p14="http://schemas.microsoft.com/office/powerpoint/2010/main" val="256160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B3E8199-CF2C-C882-86D9-88F43D68EE8E}"/>
              </a:ext>
            </a:extLst>
          </p:cNvPr>
          <p:cNvSpPr>
            <a:spLocks noGrp="1"/>
          </p:cNvSpPr>
          <p:nvPr>
            <p:ph type="title"/>
          </p:nvPr>
        </p:nvSpPr>
        <p:spPr/>
        <p:txBody>
          <a:bodyPr>
            <a:normAutofit/>
          </a:bodyPr>
          <a:lstStyle/>
          <a:p>
            <a:r>
              <a:rPr lang="en-US" sz="5400" b="1" dirty="0">
                <a:solidFill>
                  <a:schemeClr val="accent2"/>
                </a:solidFill>
                <a:effectLst>
                  <a:outerShdw blurRad="38100" dist="38100" dir="2700000" algn="tl">
                    <a:srgbClr val="000000">
                      <a:alpha val="43137"/>
                    </a:srgbClr>
                  </a:outerShdw>
                </a:effectLst>
              </a:rPr>
              <a:t>Explore</a:t>
            </a:r>
            <a:r>
              <a:rPr lang="en-US" sz="5400" dirty="0">
                <a:solidFill>
                  <a:schemeClr val="accent2"/>
                </a:solidFill>
              </a:rPr>
              <a:t> </a:t>
            </a:r>
            <a:r>
              <a:rPr lang="en-US" sz="5400" dirty="0"/>
              <a:t>&amp;</a:t>
            </a:r>
            <a:r>
              <a:rPr lang="en-US" sz="5400" dirty="0">
                <a:solidFill>
                  <a:schemeClr val="accent2"/>
                </a:solidFill>
              </a:rPr>
              <a:t> </a:t>
            </a:r>
            <a:r>
              <a:rPr lang="en-US" sz="5400" b="1" dirty="0">
                <a:solidFill>
                  <a:schemeClr val="accent6"/>
                </a:solidFill>
                <a:effectLst>
                  <a:outerShdw blurRad="38100" dist="38100" dir="2700000" algn="tl">
                    <a:srgbClr val="000000">
                      <a:alpha val="43137"/>
                    </a:srgbClr>
                  </a:outerShdw>
                </a:effectLst>
              </a:rPr>
              <a:t>Equip</a:t>
            </a:r>
          </a:p>
        </p:txBody>
      </p:sp>
      <p:pic>
        <p:nvPicPr>
          <p:cNvPr id="9" name="Picture 8" descr="A picture containing a person standing at the start of a path leading to different directions and scratching their head">
            <a:extLst>
              <a:ext uri="{FF2B5EF4-FFF2-40B4-BE49-F238E27FC236}">
                <a16:creationId xmlns:a16="http://schemas.microsoft.com/office/drawing/2014/main" id="{F58D0A46-2866-14DA-812F-9B94D385F274}"/>
              </a:ext>
            </a:extLst>
          </p:cNvPr>
          <p:cNvPicPr>
            <a:picLocks noChangeAspect="1"/>
          </p:cNvPicPr>
          <p:nvPr/>
        </p:nvPicPr>
        <p:blipFill rotWithShape="1">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r="-2"/>
          <a:stretch/>
        </p:blipFill>
        <p:spPr>
          <a:xfrm>
            <a:off x="7246221" y="607145"/>
            <a:ext cx="4515996" cy="3418875"/>
          </a:xfrm>
          <a:prstGeom prst="rect">
            <a:avLst/>
          </a:prstGeom>
          <a:effectLst>
            <a:softEdge rad="635000"/>
          </a:effectLst>
        </p:spPr>
      </p:pic>
    </p:spTree>
    <p:extLst>
      <p:ext uri="{BB962C8B-B14F-4D97-AF65-F5344CB8AC3E}">
        <p14:creationId xmlns:p14="http://schemas.microsoft.com/office/powerpoint/2010/main" val="2082597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57D7AF-0E02-40C0-8827-1CB342874B68}"/>
              </a:ext>
            </a:extLst>
          </p:cNvPr>
          <p:cNvSpPr>
            <a:spLocks noGrp="1"/>
          </p:cNvSpPr>
          <p:nvPr>
            <p:ph type="title"/>
          </p:nvPr>
        </p:nvSpPr>
        <p:spPr>
          <a:xfrm>
            <a:off x="450913" y="5380097"/>
            <a:ext cx="8113313" cy="803510"/>
          </a:xfrm>
        </p:spPr>
        <p:txBody>
          <a:bodyPr/>
          <a:lstStyle/>
          <a:p>
            <a:pPr algn="l"/>
            <a:r>
              <a:rPr lang="en-US" b="1" dirty="0">
                <a:solidFill>
                  <a:schemeClr val="bg1"/>
                </a:solidFill>
                <a:effectLst>
                  <a:outerShdw blurRad="38100" dist="38100" dir="2700000" algn="tl">
                    <a:srgbClr val="000000">
                      <a:alpha val="43137"/>
                    </a:srgbClr>
                  </a:outerShdw>
                </a:effectLst>
              </a:rPr>
              <a:t>Purposeful Careers</a:t>
            </a:r>
          </a:p>
        </p:txBody>
      </p:sp>
      <p:pic>
        <p:nvPicPr>
          <p:cNvPr id="9" name="Picture 8" descr="A barber cutting a customer's hair">
            <a:extLst>
              <a:ext uri="{FF2B5EF4-FFF2-40B4-BE49-F238E27FC236}">
                <a16:creationId xmlns:a16="http://schemas.microsoft.com/office/drawing/2014/main" id="{F2F33EBD-9A49-EE37-D23A-337A63C4EEE7}"/>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8989885" y="1006945"/>
            <a:ext cx="2286000" cy="3429000"/>
          </a:xfrm>
          <a:prstGeom prst="rect">
            <a:avLst/>
          </a:prstGeom>
        </p:spPr>
      </p:pic>
      <p:pic>
        <p:nvPicPr>
          <p:cNvPr id="13" name="Picture 12" descr="A counselor speaking to a client lying on a couch ">
            <a:extLst>
              <a:ext uri="{FF2B5EF4-FFF2-40B4-BE49-F238E27FC236}">
                <a16:creationId xmlns:a16="http://schemas.microsoft.com/office/drawing/2014/main" id="{A16D782E-FA35-A4DE-275F-AE6D4F68BF8C}"/>
              </a:ext>
            </a:extLst>
          </p:cNvPr>
          <p:cNvPicPr>
            <a:picLocks noChangeAspect="1"/>
          </p:cNvPicPr>
          <p:nvPr/>
        </p:nvPicPr>
        <p:blipFill>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5242272" y="354492"/>
            <a:ext cx="3470899" cy="2399704"/>
          </a:xfrm>
          <a:prstGeom prst="rect">
            <a:avLst/>
          </a:prstGeom>
        </p:spPr>
      </p:pic>
      <p:pic>
        <p:nvPicPr>
          <p:cNvPr id="15" name="Picture 14" descr="A chef adding seasoning">
            <a:extLst>
              <a:ext uri="{FF2B5EF4-FFF2-40B4-BE49-F238E27FC236}">
                <a16:creationId xmlns:a16="http://schemas.microsoft.com/office/drawing/2014/main" id="{70C933B5-E3F4-2F4D-9B35-F30412502059}"/>
              </a:ext>
            </a:extLst>
          </p:cNvPr>
          <p:cNvPicPr>
            <a:picLocks noChangeAspect="1"/>
          </p:cNvPicPr>
          <p:nvPr/>
        </p:nvPicPr>
        <p:blipFill>
          <a:blip r:embed="rId6" cstate="email">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435341" y="1346035"/>
            <a:ext cx="3526814" cy="2750820"/>
          </a:xfrm>
          <a:prstGeom prst="rect">
            <a:avLst/>
          </a:prstGeom>
        </p:spPr>
      </p:pic>
      <p:pic>
        <p:nvPicPr>
          <p:cNvPr id="19" name="Picture 18" descr="A CDL Truck Driver">
            <a:extLst>
              <a:ext uri="{FF2B5EF4-FFF2-40B4-BE49-F238E27FC236}">
                <a16:creationId xmlns:a16="http://schemas.microsoft.com/office/drawing/2014/main" id="{E6EEE8B3-FFE8-52FB-050C-7D490639E520}"/>
              </a:ext>
            </a:extLst>
          </p:cNvPr>
          <p:cNvPicPr>
            <a:picLocks noChangeAspect="1"/>
          </p:cNvPicPr>
          <p:nvPr/>
        </p:nvPicPr>
        <p:blipFill>
          <a:blip r:embed="rId8" cstate="email">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2621647" y="2513392"/>
            <a:ext cx="3048000" cy="2221992"/>
          </a:xfrm>
          <a:prstGeom prst="rect">
            <a:avLst/>
          </a:prstGeom>
        </p:spPr>
      </p:pic>
      <p:pic>
        <p:nvPicPr>
          <p:cNvPr id="8" name="Picture 7" descr="3 Army soldiers in the desert">
            <a:extLst>
              <a:ext uri="{FF2B5EF4-FFF2-40B4-BE49-F238E27FC236}">
                <a16:creationId xmlns:a16="http://schemas.microsoft.com/office/drawing/2014/main" id="{C7266E0C-2FF5-21B5-B9F3-3AF1D33FF413}"/>
              </a:ext>
            </a:extLst>
          </p:cNvPr>
          <p:cNvPicPr>
            <a:picLocks noChangeAspect="1"/>
          </p:cNvPicPr>
          <p:nvPr/>
        </p:nvPicPr>
        <p:blipFill>
          <a:blip r:embed="rId10" cstate="email">
            <a:extLst>
              <a:ext uri="{28A0092B-C50C-407E-A947-70E740481C1C}">
                <a14:useLocalDpi xmlns:a14="http://schemas.microsoft.com/office/drawing/2010/main"/>
              </a:ext>
              <a:ext uri="{837473B0-CC2E-450A-ABE3-18F120FF3D39}">
                <a1611:picAttrSrcUrl xmlns:a1611="http://schemas.microsoft.com/office/drawing/2016/11/main" r:id="rId11"/>
              </a:ext>
            </a:extLst>
          </a:blip>
          <a:stretch>
            <a:fillRect/>
          </a:stretch>
        </p:blipFill>
        <p:spPr>
          <a:xfrm>
            <a:off x="5601663" y="2640519"/>
            <a:ext cx="3470899" cy="2316251"/>
          </a:xfrm>
          <a:prstGeom prst="rect">
            <a:avLst/>
          </a:prstGeom>
        </p:spPr>
      </p:pic>
      <p:pic>
        <p:nvPicPr>
          <p:cNvPr id="17" name="Picture 16" descr="A veterinarian listening to a dog's heartbeat using a stethoscope ">
            <a:extLst>
              <a:ext uri="{FF2B5EF4-FFF2-40B4-BE49-F238E27FC236}">
                <a16:creationId xmlns:a16="http://schemas.microsoft.com/office/drawing/2014/main" id="{2062C3AB-5D97-65FC-F9A3-541E8A818E08}"/>
              </a:ext>
            </a:extLst>
          </p:cNvPr>
          <p:cNvPicPr>
            <a:picLocks noChangeAspect="1"/>
          </p:cNvPicPr>
          <p:nvPr/>
        </p:nvPicPr>
        <p:blipFill>
          <a:blip r:embed="rId12" cstate="email">
            <a:extLst>
              <a:ext uri="{28A0092B-C50C-407E-A947-70E740481C1C}">
                <a14:useLocalDpi xmlns:a14="http://schemas.microsoft.com/office/drawing/2010/main"/>
              </a:ext>
              <a:ext uri="{837473B0-CC2E-450A-ABE3-18F120FF3D39}">
                <a1611:picAttrSrcUrl xmlns:a1611="http://schemas.microsoft.com/office/drawing/2016/11/main" r:id="rId13"/>
              </a:ext>
            </a:extLst>
          </a:blip>
          <a:stretch>
            <a:fillRect/>
          </a:stretch>
        </p:blipFill>
        <p:spPr>
          <a:xfrm>
            <a:off x="2919140" y="659331"/>
            <a:ext cx="3176860" cy="1786983"/>
          </a:xfrm>
          <a:prstGeom prst="rect">
            <a:avLst/>
          </a:prstGeom>
        </p:spPr>
      </p:pic>
      <p:pic>
        <p:nvPicPr>
          <p:cNvPr id="18" name="Picture 17">
            <a:extLst>
              <a:ext uri="{FF2B5EF4-FFF2-40B4-BE49-F238E27FC236}">
                <a16:creationId xmlns:a16="http://schemas.microsoft.com/office/drawing/2014/main" id="{A9F45ECB-682E-1182-3A7C-45FA2D7D3B5C}"/>
              </a:ext>
              <a:ext uri="{C183D7F6-B498-43B3-948B-1728B52AA6E4}">
                <adec:decorative xmlns:adec="http://schemas.microsoft.com/office/drawing/2017/decorative" val="1"/>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589867" y="5213622"/>
            <a:ext cx="1151220" cy="1136460"/>
          </a:xfrm>
          <a:prstGeom prst="rect">
            <a:avLst/>
          </a:prstGeom>
        </p:spPr>
      </p:pic>
    </p:spTree>
    <p:extLst>
      <p:ext uri="{BB962C8B-B14F-4D97-AF65-F5344CB8AC3E}">
        <p14:creationId xmlns:p14="http://schemas.microsoft.com/office/powerpoint/2010/main" val="1293535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F4AB66-53BC-4982-B6CA-03478036A3CF}"/>
              </a:ext>
            </a:extLst>
          </p:cNvPr>
          <p:cNvSpPr>
            <a:spLocks noGrp="1"/>
          </p:cNvSpPr>
          <p:nvPr>
            <p:ph type="title"/>
          </p:nvPr>
        </p:nvSpPr>
        <p:spPr/>
        <p:txBody>
          <a:bodyPr>
            <a:normAutofit/>
          </a:bodyPr>
          <a:lstStyle/>
          <a:p>
            <a:r>
              <a:rPr lang="en-US" sz="4800" b="1" dirty="0">
                <a:effectLst>
                  <a:outerShdw blurRad="38100" dist="38100" dir="2700000" algn="tl">
                    <a:srgbClr val="000000">
                      <a:alpha val="43137"/>
                    </a:srgbClr>
                  </a:outerShdw>
                </a:effectLst>
              </a:rPr>
              <a:t>The Great Debate</a:t>
            </a:r>
          </a:p>
        </p:txBody>
      </p:sp>
      <p:sp>
        <p:nvSpPr>
          <p:cNvPr id="10" name="Content Placeholder 9">
            <a:extLst>
              <a:ext uri="{FF2B5EF4-FFF2-40B4-BE49-F238E27FC236}">
                <a16:creationId xmlns:a16="http://schemas.microsoft.com/office/drawing/2014/main" id="{997756FA-708F-470E-82D7-B73533D133A5}"/>
              </a:ext>
            </a:extLst>
          </p:cNvPr>
          <p:cNvSpPr>
            <a:spLocks noGrp="1"/>
          </p:cNvSpPr>
          <p:nvPr>
            <p:ph idx="1"/>
          </p:nvPr>
        </p:nvSpPr>
        <p:spPr>
          <a:xfrm>
            <a:off x="581192" y="2180497"/>
            <a:ext cx="11029615" cy="2592672"/>
          </a:xfrm>
        </p:spPr>
        <p:txBody>
          <a:bodyPr>
            <a:normAutofit fontScale="85000" lnSpcReduction="20000"/>
          </a:bodyPr>
          <a:lstStyle/>
          <a:p>
            <a:pPr marL="0" indent="0">
              <a:buNone/>
            </a:pPr>
            <a:r>
              <a:rPr lang="en-US" sz="9600" b="1" dirty="0">
                <a:effectLst>
                  <a:outerShdw blurRad="38100" dist="38100" dir="2700000" algn="tl">
                    <a:srgbClr val="000000">
                      <a:alpha val="43137"/>
                    </a:srgbClr>
                  </a:outerShdw>
                </a:effectLst>
              </a:rPr>
              <a:t> 	</a:t>
            </a:r>
          </a:p>
          <a:p>
            <a:pPr marL="0" indent="0">
              <a:buNone/>
            </a:pPr>
            <a:r>
              <a:rPr lang="en-US" sz="9600" b="1" dirty="0">
                <a:effectLst>
                  <a:outerShdw blurRad="38100" dist="38100" dir="2700000" algn="tl">
                    <a:srgbClr val="000000">
                      <a:alpha val="43137"/>
                    </a:srgbClr>
                  </a:outerShdw>
                </a:effectLst>
              </a:rPr>
              <a:t>	JOBS			         Careers</a:t>
            </a:r>
          </a:p>
        </p:txBody>
      </p:sp>
      <p:pic>
        <p:nvPicPr>
          <p:cNvPr id="13" name="Picture 12" descr="the letters V and S to indicate the word versus">
            <a:extLst>
              <a:ext uri="{FF2B5EF4-FFF2-40B4-BE49-F238E27FC236}">
                <a16:creationId xmlns:a16="http://schemas.microsoft.com/office/drawing/2014/main" id="{1355B092-B498-4601-8C02-146DB612FC61}"/>
              </a:ext>
            </a:extLst>
          </p:cNvPr>
          <p:cNvPicPr>
            <a:picLocks noChangeAspect="1"/>
          </p:cNvPicPr>
          <p:nvPr/>
        </p:nvPicPr>
        <p:blipFill rotWithShape="1">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4462404" y="2682315"/>
            <a:ext cx="2530732" cy="2497123"/>
          </a:xfrm>
          <a:prstGeom prst="rect">
            <a:avLst/>
          </a:prstGeom>
        </p:spPr>
      </p:pic>
      <p:sp>
        <p:nvSpPr>
          <p:cNvPr id="14" name="TextBox 13">
            <a:extLst>
              <a:ext uri="{FF2B5EF4-FFF2-40B4-BE49-F238E27FC236}">
                <a16:creationId xmlns:a16="http://schemas.microsoft.com/office/drawing/2014/main" id="{DC1276E6-A040-4956-9A41-DF394F8AB48B}"/>
              </a:ext>
            </a:extLst>
          </p:cNvPr>
          <p:cNvSpPr txBox="1"/>
          <p:nvPr/>
        </p:nvSpPr>
        <p:spPr>
          <a:xfrm>
            <a:off x="683791" y="5863456"/>
            <a:ext cx="10457896" cy="584775"/>
          </a:xfrm>
          <a:prstGeom prst="rect">
            <a:avLst/>
          </a:prstGeom>
          <a:noFill/>
        </p:spPr>
        <p:txBody>
          <a:bodyPr wrap="square" rtlCol="0">
            <a:spAutoFit/>
          </a:bodyPr>
          <a:lstStyle/>
          <a:p>
            <a:pPr algn="ctr"/>
            <a:r>
              <a:rPr lang="en-US" sz="3200" i="1" dirty="0">
                <a:latin typeface="Verdana" panose="020B0604030504040204" pitchFamily="34" charset="0"/>
                <a:ea typeface="Verdana" panose="020B0604030504040204" pitchFamily="34" charset="0"/>
              </a:rPr>
              <a:t>Is there really a difference?</a:t>
            </a:r>
          </a:p>
        </p:txBody>
      </p:sp>
      <p:pic>
        <p:nvPicPr>
          <p:cNvPr id="2" name="Picture 1">
            <a:extLst>
              <a:ext uri="{FF2B5EF4-FFF2-40B4-BE49-F238E27FC236}">
                <a16:creationId xmlns:a16="http://schemas.microsoft.com/office/drawing/2014/main" id="{19B14B1A-DA6B-F92B-3582-92A792F0C08D}"/>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69143" y="643883"/>
            <a:ext cx="1145088" cy="1130345"/>
          </a:xfrm>
          <a:prstGeom prst="rect">
            <a:avLst/>
          </a:prstGeom>
        </p:spPr>
      </p:pic>
    </p:spTree>
    <p:extLst>
      <p:ext uri="{BB962C8B-B14F-4D97-AF65-F5344CB8AC3E}">
        <p14:creationId xmlns:p14="http://schemas.microsoft.com/office/powerpoint/2010/main" val="310978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A3EC66-A03D-4E5A-AC99-615E9594973D}"/>
              </a:ext>
            </a:extLst>
          </p:cNvPr>
          <p:cNvSpPr>
            <a:spLocks noGrp="1"/>
          </p:cNvSpPr>
          <p:nvPr>
            <p:ph type="title"/>
          </p:nvPr>
        </p:nvSpPr>
        <p:spPr/>
        <p:txBody>
          <a:bodyPr>
            <a:normAutofit/>
          </a:bodyPr>
          <a:lstStyle/>
          <a:p>
            <a:r>
              <a:rPr lang="en-US" sz="4800" b="1" dirty="0">
                <a:effectLst>
                  <a:outerShdw blurRad="38100" dist="38100" dir="2700000" algn="tl">
                    <a:srgbClr val="000000">
                      <a:alpha val="43137"/>
                    </a:srgbClr>
                  </a:outerShdw>
                </a:effectLst>
              </a:rPr>
              <a:t>Some Considerations</a:t>
            </a:r>
          </a:p>
        </p:txBody>
      </p:sp>
      <p:sp>
        <p:nvSpPr>
          <p:cNvPr id="5" name="Text Placeholder 4">
            <a:extLst>
              <a:ext uri="{FF2B5EF4-FFF2-40B4-BE49-F238E27FC236}">
                <a16:creationId xmlns:a16="http://schemas.microsoft.com/office/drawing/2014/main" id="{49973518-F4BA-465A-9F14-A21F26DF505C}"/>
              </a:ext>
            </a:extLst>
          </p:cNvPr>
          <p:cNvSpPr>
            <a:spLocks noGrp="1"/>
          </p:cNvSpPr>
          <p:nvPr>
            <p:ph type="body" idx="1"/>
          </p:nvPr>
        </p:nvSpPr>
        <p:spPr>
          <a:xfrm>
            <a:off x="900304" y="2084832"/>
            <a:ext cx="4754880" cy="822960"/>
          </a:xfrm>
        </p:spPr>
        <p:txBody>
          <a:bodyPr>
            <a:normAutofit/>
          </a:bodyPr>
          <a:lstStyle/>
          <a:p>
            <a:pPr algn="ctr"/>
            <a:r>
              <a:rPr lang="en-US" sz="4000" b="1" dirty="0">
                <a:effectLst>
                  <a:outerShdw blurRad="38100" dist="38100" dir="2700000" algn="tl">
                    <a:srgbClr val="000000">
                      <a:alpha val="43137"/>
                    </a:srgbClr>
                  </a:outerShdw>
                </a:effectLst>
                <a:latin typeface="+mj-lt"/>
              </a:rPr>
              <a:t>JOBS</a:t>
            </a:r>
          </a:p>
        </p:txBody>
      </p:sp>
      <p:sp>
        <p:nvSpPr>
          <p:cNvPr id="6" name="Content Placeholder 5">
            <a:extLst>
              <a:ext uri="{FF2B5EF4-FFF2-40B4-BE49-F238E27FC236}">
                <a16:creationId xmlns:a16="http://schemas.microsoft.com/office/drawing/2014/main" id="{50DE018B-F138-4221-AA75-53164723A11C}"/>
              </a:ext>
            </a:extLst>
          </p:cNvPr>
          <p:cNvSpPr>
            <a:spLocks noGrp="1"/>
          </p:cNvSpPr>
          <p:nvPr>
            <p:ph sz="half" idx="2"/>
          </p:nvPr>
        </p:nvSpPr>
        <p:spPr>
          <a:xfrm>
            <a:off x="581194" y="3081318"/>
            <a:ext cx="5393100" cy="3579679"/>
          </a:xfrm>
        </p:spPr>
        <p:txBody>
          <a:bodyPr>
            <a:normAutofit lnSpcReduction="10000"/>
          </a:bodyPr>
          <a:lstStyle/>
          <a:p>
            <a:r>
              <a:rPr lang="en-US" sz="2400" dirty="0">
                <a:latin typeface="Verdana" panose="020B0604030504040204" pitchFamily="34" charset="0"/>
                <a:ea typeface="Verdana" panose="020B0604030504040204" pitchFamily="34" charset="0"/>
              </a:rPr>
              <a:t>Usually a position you “have” to do for survival</a:t>
            </a:r>
          </a:p>
          <a:p>
            <a:r>
              <a:rPr lang="en-US" sz="2400" dirty="0">
                <a:latin typeface="Verdana" panose="020B0604030504040204" pitchFamily="34" charset="0"/>
                <a:ea typeface="Verdana" panose="020B0604030504040204" pitchFamily="34" charset="0"/>
              </a:rPr>
              <a:t>Short-term, position for “right now”</a:t>
            </a:r>
          </a:p>
          <a:p>
            <a:r>
              <a:rPr lang="en-US" sz="2400" dirty="0">
                <a:latin typeface="Verdana" panose="020B0604030504040204" pitchFamily="34" charset="0"/>
                <a:ea typeface="Verdana" panose="020B0604030504040204" pitchFamily="34" charset="0"/>
              </a:rPr>
              <a:t>A cycle of turnover</a:t>
            </a:r>
          </a:p>
          <a:p>
            <a:r>
              <a:rPr lang="en-US" sz="2400" dirty="0">
                <a:latin typeface="Verdana" panose="020B0604030504040204" pitchFamily="34" charset="0"/>
                <a:ea typeface="Verdana" panose="020B0604030504040204" pitchFamily="34" charset="0"/>
              </a:rPr>
              <a:t>Often available with little to no experience</a:t>
            </a:r>
          </a:p>
          <a:p>
            <a:r>
              <a:rPr lang="en-US" sz="2400" dirty="0">
                <a:latin typeface="Verdana" panose="020B0604030504040204" pitchFamily="34" charset="0"/>
                <a:ea typeface="Verdana" panose="020B0604030504040204" pitchFamily="34" charset="0"/>
              </a:rPr>
              <a:t>Primary goal: Earn Money</a:t>
            </a:r>
          </a:p>
        </p:txBody>
      </p:sp>
      <p:sp>
        <p:nvSpPr>
          <p:cNvPr id="7" name="Text Placeholder 6">
            <a:extLst>
              <a:ext uri="{FF2B5EF4-FFF2-40B4-BE49-F238E27FC236}">
                <a16:creationId xmlns:a16="http://schemas.microsoft.com/office/drawing/2014/main" id="{70EB68FA-C5D2-49CF-BEB6-1223CCD778FD}"/>
              </a:ext>
            </a:extLst>
          </p:cNvPr>
          <p:cNvSpPr>
            <a:spLocks noGrp="1"/>
          </p:cNvSpPr>
          <p:nvPr>
            <p:ph type="body" sz="quarter" idx="3"/>
          </p:nvPr>
        </p:nvSpPr>
        <p:spPr>
          <a:xfrm>
            <a:off x="6410347" y="2054937"/>
            <a:ext cx="4754880" cy="822960"/>
          </a:xfrm>
        </p:spPr>
        <p:txBody>
          <a:bodyPr>
            <a:normAutofit/>
          </a:bodyPr>
          <a:lstStyle/>
          <a:p>
            <a:pPr algn="ctr"/>
            <a:r>
              <a:rPr lang="en-US" sz="4000" b="1" dirty="0">
                <a:effectLst>
                  <a:outerShdw blurRad="38100" dist="38100" dir="2700000" algn="tl">
                    <a:srgbClr val="000000">
                      <a:alpha val="43137"/>
                    </a:srgbClr>
                  </a:outerShdw>
                </a:effectLst>
                <a:latin typeface="+mj-lt"/>
              </a:rPr>
              <a:t>CAREERS</a:t>
            </a:r>
          </a:p>
        </p:txBody>
      </p:sp>
      <p:sp>
        <p:nvSpPr>
          <p:cNvPr id="8" name="Content Placeholder 7">
            <a:extLst>
              <a:ext uri="{FF2B5EF4-FFF2-40B4-BE49-F238E27FC236}">
                <a16:creationId xmlns:a16="http://schemas.microsoft.com/office/drawing/2014/main" id="{80C3C2D7-3182-43A2-B12B-5FDC2DA92052}"/>
              </a:ext>
            </a:extLst>
          </p:cNvPr>
          <p:cNvSpPr>
            <a:spLocks noGrp="1"/>
          </p:cNvSpPr>
          <p:nvPr>
            <p:ph sz="quarter" idx="4"/>
          </p:nvPr>
        </p:nvSpPr>
        <p:spPr>
          <a:xfrm>
            <a:off x="6590494" y="2926052"/>
            <a:ext cx="5176984" cy="3890212"/>
          </a:xfrm>
        </p:spPr>
        <p:txBody>
          <a:bodyPr>
            <a:normAutofit lnSpcReduction="10000"/>
          </a:bodyPr>
          <a:lstStyle/>
          <a:p>
            <a:r>
              <a:rPr lang="en-US" sz="2400" dirty="0">
                <a:latin typeface="Verdana" panose="020B0604030504040204" pitchFamily="34" charset="0"/>
                <a:ea typeface="Verdana" panose="020B0604030504040204" pitchFamily="34" charset="0"/>
              </a:rPr>
              <a:t>A position you choose to do, to fulfill one’s purpose</a:t>
            </a:r>
          </a:p>
          <a:p>
            <a:r>
              <a:rPr lang="en-US" sz="2400" dirty="0">
                <a:latin typeface="Verdana" panose="020B0604030504040204" pitchFamily="34" charset="0"/>
                <a:ea typeface="Verdana" panose="020B0604030504040204" pitchFamily="34" charset="0"/>
              </a:rPr>
              <a:t>Longevity</a:t>
            </a:r>
          </a:p>
          <a:p>
            <a:r>
              <a:rPr lang="en-US" sz="2400" dirty="0">
                <a:latin typeface="Verdana" panose="020B0604030504040204" pitchFamily="34" charset="0"/>
                <a:ea typeface="Verdana" panose="020B0604030504040204" pitchFamily="34" charset="0"/>
              </a:rPr>
              <a:t>Personal investment of time and energy to achieve goals</a:t>
            </a:r>
          </a:p>
          <a:p>
            <a:r>
              <a:rPr lang="en-US" sz="2400" dirty="0">
                <a:latin typeface="Verdana" panose="020B0604030504040204" pitchFamily="34" charset="0"/>
                <a:ea typeface="Verdana" panose="020B0604030504040204" pitchFamily="34" charset="0"/>
              </a:rPr>
              <a:t>Often requires specialized training</a:t>
            </a:r>
          </a:p>
          <a:p>
            <a:r>
              <a:rPr lang="en-US" sz="2400" dirty="0">
                <a:latin typeface="Verdana" panose="020B0604030504040204" pitchFamily="34" charset="0"/>
                <a:ea typeface="Verdana" panose="020B0604030504040204" pitchFamily="34" charset="0"/>
              </a:rPr>
              <a:t>Primary goal: Expertise or personal fulfillment</a:t>
            </a:r>
          </a:p>
        </p:txBody>
      </p:sp>
      <p:pic>
        <p:nvPicPr>
          <p:cNvPr id="9" name="Picture 8">
            <a:extLst>
              <a:ext uri="{FF2B5EF4-FFF2-40B4-BE49-F238E27FC236}">
                <a16:creationId xmlns:a16="http://schemas.microsoft.com/office/drawing/2014/main" id="{EAD3F1B9-4410-4E9C-B706-A20DFEC9F22F}"/>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16258" y="655594"/>
            <a:ext cx="1151220" cy="1136460"/>
          </a:xfrm>
          <a:prstGeom prst="rect">
            <a:avLst/>
          </a:prstGeom>
        </p:spPr>
      </p:pic>
    </p:spTree>
    <p:extLst>
      <p:ext uri="{BB962C8B-B14F-4D97-AF65-F5344CB8AC3E}">
        <p14:creationId xmlns:p14="http://schemas.microsoft.com/office/powerpoint/2010/main" val="4038900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EDBCE3-8572-F43C-5CD1-599EFE9589EB}"/>
              </a:ext>
            </a:extLst>
          </p:cNvPr>
          <p:cNvSpPr>
            <a:spLocks noGrp="1"/>
          </p:cNvSpPr>
          <p:nvPr>
            <p:ph type="title"/>
          </p:nvPr>
        </p:nvSpPr>
        <p:spPr/>
        <p:txBody>
          <a:bodyPr>
            <a:normAutofit/>
          </a:bodyPr>
          <a:lstStyle/>
          <a:p>
            <a:r>
              <a:rPr lang="en-US" sz="4000">
                <a:effectLst>
                  <a:outerShdw blurRad="38100" dist="38100" dir="2700000" algn="tl">
                    <a:srgbClr val="000000">
                      <a:alpha val="43137"/>
                    </a:srgbClr>
                  </a:outerShdw>
                </a:effectLst>
              </a:rPr>
              <a:t>SAME Mission, New Site!</a:t>
            </a:r>
          </a:p>
        </p:txBody>
      </p:sp>
      <p:pic>
        <p:nvPicPr>
          <p:cNvPr id="9" name="Content Placeholder 8" descr="Screenshot of the new Texas workforce commission website. There are seven photos of people in a variety of workplaces">
            <a:hlinkClick r:id="rId2"/>
            <a:extLst>
              <a:ext uri="{FF2B5EF4-FFF2-40B4-BE49-F238E27FC236}">
                <a16:creationId xmlns:a16="http://schemas.microsoft.com/office/drawing/2014/main" id="{A2A609EA-FAA4-3F24-1F6E-222D6F28AF5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81192" y="2041236"/>
            <a:ext cx="4659171" cy="4217467"/>
          </a:xfrm>
        </p:spPr>
      </p:pic>
      <p:pic>
        <p:nvPicPr>
          <p:cNvPr id="10" name="Picture 9">
            <a:extLst>
              <a:ext uri="{FF2B5EF4-FFF2-40B4-BE49-F238E27FC236}">
                <a16:creationId xmlns:a16="http://schemas.microsoft.com/office/drawing/2014/main" id="{01417227-E80A-85BB-F7D8-BEF9D7BABC83}"/>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77730" y="640826"/>
            <a:ext cx="1151220" cy="1136460"/>
          </a:xfrm>
          <a:prstGeom prst="rect">
            <a:avLst/>
          </a:prstGeom>
        </p:spPr>
      </p:pic>
      <p:pic>
        <p:nvPicPr>
          <p:cNvPr id="12" name="Picture 11" descr="Closer screenshot of options on the TWC website homepage. An arrow points at a link to access Labor Market Information">
            <a:extLst>
              <a:ext uri="{FF2B5EF4-FFF2-40B4-BE49-F238E27FC236}">
                <a16:creationId xmlns:a16="http://schemas.microsoft.com/office/drawing/2014/main" id="{014CBFEF-DAD4-0D2D-7449-64A60DF106D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407750" y="1949953"/>
            <a:ext cx="6517477" cy="4313384"/>
          </a:xfrm>
          <a:prstGeom prst="rect">
            <a:avLst/>
          </a:prstGeom>
        </p:spPr>
      </p:pic>
      <p:sp>
        <p:nvSpPr>
          <p:cNvPr id="13" name="TextBox 12" descr="TWC website&#10;www.twc.texas.gov">
            <a:extLst>
              <a:ext uri="{FF2B5EF4-FFF2-40B4-BE49-F238E27FC236}">
                <a16:creationId xmlns:a16="http://schemas.microsoft.com/office/drawing/2014/main" id="{8C291020-5AAE-B30A-E2AE-14BC0F9EC230}"/>
              </a:ext>
            </a:extLst>
          </p:cNvPr>
          <p:cNvSpPr txBox="1"/>
          <p:nvPr/>
        </p:nvSpPr>
        <p:spPr>
          <a:xfrm>
            <a:off x="3099460" y="6374674"/>
            <a:ext cx="5347855" cy="369332"/>
          </a:xfrm>
          <a:prstGeom prst="rect">
            <a:avLst/>
          </a:prstGeom>
          <a:noFill/>
        </p:spPr>
        <p:txBody>
          <a:bodyPr wrap="square" rtlCol="0">
            <a:spAutoFit/>
          </a:bodyPr>
          <a:lstStyle/>
          <a:p>
            <a:pPr algn="ctr"/>
            <a:r>
              <a:rPr lang="en-US" b="1">
                <a:solidFill>
                  <a:srgbClr val="00B050"/>
                </a:solidFill>
              </a:rPr>
              <a:t>TWC.TEXAS.GOV</a:t>
            </a:r>
          </a:p>
        </p:txBody>
      </p:sp>
      <p:sp>
        <p:nvSpPr>
          <p:cNvPr id="16" name="Arrow: Left 15">
            <a:extLst>
              <a:ext uri="{FF2B5EF4-FFF2-40B4-BE49-F238E27FC236}">
                <a16:creationId xmlns:a16="http://schemas.microsoft.com/office/drawing/2014/main" id="{0A152CE3-7B7A-AB99-F422-7E6771A532A4}"/>
              </a:ext>
              <a:ext uri="{C183D7F6-B498-43B3-948B-1728B52AA6E4}">
                <adec:decorative xmlns:adec="http://schemas.microsoft.com/office/drawing/2017/decorative" val="1"/>
              </a:ext>
            </a:extLst>
          </p:cNvPr>
          <p:cNvSpPr/>
          <p:nvPr/>
        </p:nvSpPr>
        <p:spPr>
          <a:xfrm>
            <a:off x="10968524" y="4386144"/>
            <a:ext cx="1223476" cy="391886"/>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00B050"/>
              </a:solidFill>
            </a:endParaRPr>
          </a:p>
        </p:txBody>
      </p:sp>
    </p:spTree>
    <p:extLst>
      <p:ext uri="{BB962C8B-B14F-4D97-AF65-F5344CB8AC3E}">
        <p14:creationId xmlns:p14="http://schemas.microsoft.com/office/powerpoint/2010/main" val="284924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66B91A-1FC0-6615-6D1A-11675E7E3904}"/>
              </a:ext>
            </a:extLst>
          </p:cNvPr>
          <p:cNvSpPr>
            <a:spLocks noGrp="1"/>
          </p:cNvSpPr>
          <p:nvPr>
            <p:ph type="title"/>
          </p:nvPr>
        </p:nvSpPr>
        <p:spPr>
          <a:xfrm>
            <a:off x="581192" y="702156"/>
            <a:ext cx="11029616" cy="1013800"/>
          </a:xfrm>
        </p:spPr>
        <p:txBody>
          <a:bodyPr>
            <a:normAutofit/>
          </a:bodyPr>
          <a:lstStyle/>
          <a:p>
            <a:r>
              <a:rPr lang="en-US" sz="4000" b="1" dirty="0">
                <a:effectLst>
                  <a:outerShdw blurRad="38100" dist="38100" dir="2700000" algn="tl">
                    <a:srgbClr val="000000">
                      <a:alpha val="43137"/>
                    </a:srgbClr>
                  </a:outerShdw>
                </a:effectLst>
              </a:rPr>
              <a:t>Defining Purpose</a:t>
            </a:r>
          </a:p>
        </p:txBody>
      </p:sp>
      <p:pic>
        <p:nvPicPr>
          <p:cNvPr id="8" name="Picture 7" descr="two silhouettes of women stacking blocks with the word &quot;Purposeful&quot; on the picture. ">
            <a:extLst>
              <a:ext uri="{FF2B5EF4-FFF2-40B4-BE49-F238E27FC236}">
                <a16:creationId xmlns:a16="http://schemas.microsoft.com/office/drawing/2014/main" id="{083E9961-A9B2-97F3-68FE-13FE86BF71A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42784" y="2254944"/>
            <a:ext cx="3991191" cy="3971235"/>
          </a:xfrm>
          <a:prstGeom prst="rect">
            <a:avLst/>
          </a:prstGeom>
        </p:spPr>
      </p:pic>
      <p:sp>
        <p:nvSpPr>
          <p:cNvPr id="6" name="Content Placeholder 5">
            <a:extLst>
              <a:ext uri="{FF2B5EF4-FFF2-40B4-BE49-F238E27FC236}">
                <a16:creationId xmlns:a16="http://schemas.microsoft.com/office/drawing/2014/main" id="{3A3E9BFD-0BC1-7511-F0C0-0B4AEA714DA7}"/>
              </a:ext>
            </a:extLst>
          </p:cNvPr>
          <p:cNvSpPr>
            <a:spLocks noGrp="1"/>
          </p:cNvSpPr>
          <p:nvPr>
            <p:ph idx="1"/>
          </p:nvPr>
        </p:nvSpPr>
        <p:spPr>
          <a:xfrm>
            <a:off x="6335805" y="2180496"/>
            <a:ext cx="5275001" cy="4045683"/>
          </a:xfrm>
        </p:spPr>
        <p:txBody>
          <a:bodyPr>
            <a:normAutofit/>
          </a:bodyPr>
          <a:lstStyle/>
          <a:p>
            <a:pPr marL="0" indent="0" algn="ctr">
              <a:buNone/>
            </a:pPr>
            <a:r>
              <a:rPr lang="en-US" sz="2800" dirty="0"/>
              <a:t>The determined, intentional pursuit of accomplishing professional and personal goals that will lead to finding meaning and intrinsic fulfillment. </a:t>
            </a:r>
          </a:p>
          <a:p>
            <a:pPr marL="0" indent="0" algn="ctr">
              <a:buNone/>
            </a:pPr>
            <a:r>
              <a:rPr lang="en-US" sz="2800" dirty="0"/>
              <a:t>Found meaning enhances well-being, job satisfaction, and overall quality of life.</a:t>
            </a:r>
          </a:p>
        </p:txBody>
      </p:sp>
    </p:spTree>
    <p:extLst>
      <p:ext uri="{BB962C8B-B14F-4D97-AF65-F5344CB8AC3E}">
        <p14:creationId xmlns:p14="http://schemas.microsoft.com/office/powerpoint/2010/main" val="3483332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1AE75-5E86-C655-0D0D-3DE6D4C81D98}"/>
              </a:ext>
            </a:extLst>
          </p:cNvPr>
          <p:cNvSpPr>
            <a:spLocks noGrp="1"/>
          </p:cNvSpPr>
          <p:nvPr>
            <p:ph type="title"/>
          </p:nvPr>
        </p:nvSpPr>
        <p:spPr>
          <a:xfrm>
            <a:off x="6892346" y="551008"/>
            <a:ext cx="4985617" cy="1139248"/>
          </a:xfrm>
        </p:spPr>
        <p:txBody>
          <a:bodyPr vert="horz" lIns="91440" tIns="45720" rIns="91440" bIns="45720" rtlCol="0" anchor="b">
            <a:normAutofit/>
          </a:bodyPr>
          <a:lstStyle/>
          <a:p>
            <a:pPr algn="ctr">
              <a:lnSpc>
                <a:spcPct val="90000"/>
              </a:lnSpc>
            </a:pPr>
            <a:r>
              <a:rPr lang="en-US" sz="3300" dirty="0">
                <a:solidFill>
                  <a:srgbClr val="FFFFFF"/>
                </a:solidFill>
                <a:effectLst>
                  <a:outerShdw blurRad="38100" dist="38100" dir="2700000" algn="tl">
                    <a:srgbClr val="000000">
                      <a:alpha val="43137"/>
                    </a:srgbClr>
                  </a:outerShdw>
                </a:effectLst>
              </a:rPr>
              <a:t>Career Exploration Tools &amp; Resources</a:t>
            </a:r>
          </a:p>
        </p:txBody>
      </p:sp>
      <p:pic>
        <p:nvPicPr>
          <p:cNvPr id="5" name="Content Placeholder 4" descr="Screenshot of a  list of resources or tools available through the Texas education outreach team or the labor market department">
            <a:extLst>
              <a:ext uri="{FF2B5EF4-FFF2-40B4-BE49-F238E27FC236}">
                <a16:creationId xmlns:a16="http://schemas.microsoft.com/office/drawing/2014/main" id="{87915FEF-B5BE-B612-4ABB-90D6B9D1E644}"/>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20516" y="59961"/>
            <a:ext cx="6702889" cy="6730584"/>
          </a:xfrm>
          <a:prstGeom prst="rect">
            <a:avLst/>
          </a:prstGeom>
        </p:spPr>
      </p:pic>
    </p:spTree>
    <p:extLst>
      <p:ext uri="{BB962C8B-B14F-4D97-AF65-F5344CB8AC3E}">
        <p14:creationId xmlns:p14="http://schemas.microsoft.com/office/powerpoint/2010/main" val="647873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146CA-75B4-4876-8F01-46D0640B4CBB}"/>
              </a:ext>
            </a:extLst>
          </p:cNvPr>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cs typeface="Adobe Devanagari" panose="02040503050201020203" pitchFamily="18" charset="0"/>
              </a:rPr>
              <a:t>Use them with your Customers</a:t>
            </a:r>
            <a:endParaRPr lang="en-US" sz="5400" dirty="0">
              <a:effectLst>
                <a:outerShdw blurRad="38100" dist="38100" dir="2700000" algn="tl">
                  <a:srgbClr val="000000">
                    <a:alpha val="43137"/>
                  </a:srgbClr>
                </a:outerShdw>
              </a:effectLst>
              <a:cs typeface="Adobe Devanagari" panose="02040503050201020203" pitchFamily="18" charset="0"/>
            </a:endParaRPr>
          </a:p>
        </p:txBody>
      </p:sp>
      <p:pic>
        <p:nvPicPr>
          <p:cNvPr id="13" name="Content Placeholder 12" descr="Screen shot of Texas reality check website home screen. ">
            <a:hlinkClick r:id="rId2"/>
            <a:extLst>
              <a:ext uri="{FF2B5EF4-FFF2-40B4-BE49-F238E27FC236}">
                <a16:creationId xmlns:a16="http://schemas.microsoft.com/office/drawing/2014/main" id="{17C350B0-2B7B-4B7C-8B04-F4D8EAF343C9}"/>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682960" y="1715956"/>
            <a:ext cx="6826079" cy="5131169"/>
          </a:xfrm>
          <a:prstGeom prst="rect">
            <a:avLst/>
          </a:prstGeom>
        </p:spPr>
      </p:pic>
      <p:sp>
        <p:nvSpPr>
          <p:cNvPr id="10" name="TextBox 9">
            <a:extLst>
              <a:ext uri="{FF2B5EF4-FFF2-40B4-BE49-F238E27FC236}">
                <a16:creationId xmlns:a16="http://schemas.microsoft.com/office/drawing/2014/main" id="{75695803-1072-481B-A2D2-447C52B2ECB3}"/>
              </a:ext>
            </a:extLst>
          </p:cNvPr>
          <p:cNvSpPr txBox="1"/>
          <p:nvPr/>
        </p:nvSpPr>
        <p:spPr>
          <a:xfrm>
            <a:off x="-78551" y="5504755"/>
            <a:ext cx="2945576" cy="954107"/>
          </a:xfrm>
          <a:prstGeom prst="rect">
            <a:avLst/>
          </a:prstGeom>
          <a:noFill/>
        </p:spPr>
        <p:txBody>
          <a:bodyPr wrap="square" rtlCol="0">
            <a:spAutoFit/>
          </a:bodyPr>
          <a:lstStyle/>
          <a:p>
            <a:pPr algn="ctr"/>
            <a:r>
              <a:rPr lang="en-US" sz="2800" b="1" dirty="0">
                <a:latin typeface="+mj-lt"/>
                <a:cs typeface="Adobe Devanagari" panose="02040503050201020203" pitchFamily="18" charset="0"/>
              </a:rPr>
              <a:t>Texas Reality Check</a:t>
            </a:r>
          </a:p>
        </p:txBody>
      </p:sp>
      <p:pic>
        <p:nvPicPr>
          <p:cNvPr id="11" name="Picture 10">
            <a:extLst>
              <a:ext uri="{FF2B5EF4-FFF2-40B4-BE49-F238E27FC236}">
                <a16:creationId xmlns:a16="http://schemas.microsoft.com/office/drawing/2014/main" id="{9601F570-9046-4C66-BD25-D71CE0FBA4CF}"/>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61739" y="663291"/>
            <a:ext cx="1103472" cy="1054699"/>
          </a:xfrm>
          <a:prstGeom prst="rect">
            <a:avLst/>
          </a:prstGeom>
        </p:spPr>
      </p:pic>
    </p:spTree>
    <p:extLst>
      <p:ext uri="{BB962C8B-B14F-4D97-AF65-F5344CB8AC3E}">
        <p14:creationId xmlns:p14="http://schemas.microsoft.com/office/powerpoint/2010/main" val="24034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8291B-54C0-0FCD-5B59-ADF16D4D7D29}"/>
              </a:ext>
            </a:extLst>
          </p:cNvPr>
          <p:cNvSpPr>
            <a:spLocks noGrp="1"/>
          </p:cNvSpPr>
          <p:nvPr>
            <p:ph type="title"/>
          </p:nvPr>
        </p:nvSpPr>
        <p:spPr/>
        <p:txBody>
          <a:bodyPr>
            <a:normAutofit/>
          </a:bodyPr>
          <a:lstStyle/>
          <a:p>
            <a:r>
              <a:rPr lang="en-US" sz="4000">
                <a:effectLst>
                  <a:outerShdw blurRad="38100" dist="38100" dir="2700000" algn="tl">
                    <a:srgbClr val="000000">
                      <a:alpha val="43137"/>
                    </a:srgbClr>
                  </a:outerShdw>
                </a:effectLst>
              </a:rPr>
              <a:t>Texas Reality Check</a:t>
            </a:r>
          </a:p>
        </p:txBody>
      </p:sp>
      <p:pic>
        <p:nvPicPr>
          <p:cNvPr id="5" name="Content Placeholder 4" descr="Screen shot of reality check utilities options: mobile phone, internet, water and gas, cable, and electricity">
            <a:extLst>
              <a:ext uri="{FF2B5EF4-FFF2-40B4-BE49-F238E27FC236}">
                <a16:creationId xmlns:a16="http://schemas.microsoft.com/office/drawing/2014/main" id="{629AFB49-EA07-023F-4414-202763CE71F1}"/>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13673" y="1889982"/>
            <a:ext cx="5882327" cy="4968018"/>
          </a:xfrm>
        </p:spPr>
      </p:pic>
      <p:pic>
        <p:nvPicPr>
          <p:cNvPr id="7" name="Picture 6" descr="Scree shot of Reality check transportation options: human power, public transportation, used car, basic car, average car, and luxury car. ">
            <a:extLst>
              <a:ext uri="{FF2B5EF4-FFF2-40B4-BE49-F238E27FC236}">
                <a16:creationId xmlns:a16="http://schemas.microsoft.com/office/drawing/2014/main" id="{4F298F96-6BDB-CADC-11EB-3123D5A057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5999" y="1796464"/>
            <a:ext cx="5617385" cy="5061536"/>
          </a:xfrm>
          <a:prstGeom prst="rect">
            <a:avLst/>
          </a:prstGeom>
        </p:spPr>
      </p:pic>
    </p:spTree>
    <p:extLst>
      <p:ext uri="{BB962C8B-B14F-4D97-AF65-F5344CB8AC3E}">
        <p14:creationId xmlns:p14="http://schemas.microsoft.com/office/powerpoint/2010/main" val="314663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65554-266D-4756-4494-FB73C4C67800}"/>
              </a:ext>
            </a:extLst>
          </p:cNvPr>
          <p:cNvSpPr>
            <a:spLocks noGrp="1"/>
          </p:cNvSpPr>
          <p:nvPr>
            <p:ph type="title"/>
          </p:nvPr>
        </p:nvSpPr>
        <p:spPr>
          <a:xfrm>
            <a:off x="581192" y="702156"/>
            <a:ext cx="4546304" cy="1013800"/>
          </a:xfrm>
        </p:spPr>
        <p:txBody>
          <a:bodyPr>
            <a:normAutofit fontScale="90000"/>
          </a:bodyPr>
          <a:lstStyle/>
          <a:p>
            <a:r>
              <a:rPr lang="en-US" sz="3600" dirty="0"/>
              <a:t>Texas Reality Check</a:t>
            </a:r>
          </a:p>
        </p:txBody>
      </p:sp>
      <p:pic>
        <p:nvPicPr>
          <p:cNvPr id="5" name="Content Placeholder 4" descr="Screenshot of Texas reality check suggested careers that can afford the lifestyle the user wants to live">
            <a:extLst>
              <a:ext uri="{FF2B5EF4-FFF2-40B4-BE49-F238E27FC236}">
                <a16:creationId xmlns:a16="http://schemas.microsoft.com/office/drawing/2014/main" id="{06121B35-95C1-ABDF-7792-1274D72B8E3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127496" y="38100"/>
            <a:ext cx="6946943" cy="6819900"/>
          </a:xfrm>
        </p:spPr>
      </p:pic>
    </p:spTree>
    <p:extLst>
      <p:ext uri="{BB962C8B-B14F-4D97-AF65-F5344CB8AC3E}">
        <p14:creationId xmlns:p14="http://schemas.microsoft.com/office/powerpoint/2010/main" val="2866390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046DDC-0C56-3030-6DB6-4F0459BB32C2}"/>
              </a:ext>
            </a:extLst>
          </p:cNvPr>
          <p:cNvSpPr>
            <a:spLocks noGrp="1"/>
          </p:cNvSpPr>
          <p:nvPr>
            <p:ph type="title"/>
          </p:nvPr>
        </p:nvSpPr>
        <p:spPr/>
        <p:txBody>
          <a:bodyPr>
            <a:normAutofit/>
          </a:bodyPr>
          <a:lstStyle/>
          <a:p>
            <a:r>
              <a:rPr lang="en-US" sz="3600" dirty="0"/>
              <a:t>Texas Career Check</a:t>
            </a:r>
          </a:p>
        </p:txBody>
      </p:sp>
      <p:pic>
        <p:nvPicPr>
          <p:cNvPr id="8" name="Content Placeholder 7" descr="Screen shot of homepage of Texascareercheck.com ">
            <a:extLst>
              <a:ext uri="{FF2B5EF4-FFF2-40B4-BE49-F238E27FC236}">
                <a16:creationId xmlns:a16="http://schemas.microsoft.com/office/drawing/2014/main" id="{1D7FFE2A-3AA0-7DA3-D1E6-48EA9F5FBC3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65675" y="1715956"/>
            <a:ext cx="5860649" cy="5016320"/>
          </a:xfrm>
          <a:prstGeom prst="rect">
            <a:avLst/>
          </a:prstGeom>
        </p:spPr>
      </p:pic>
      <p:pic>
        <p:nvPicPr>
          <p:cNvPr id="7" name="Picture 6">
            <a:extLst>
              <a:ext uri="{FF2B5EF4-FFF2-40B4-BE49-F238E27FC236}">
                <a16:creationId xmlns:a16="http://schemas.microsoft.com/office/drawing/2014/main" id="{17EE31EC-A711-3EE5-B717-9FD6C08BD912}"/>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21089" y="661257"/>
            <a:ext cx="1103472" cy="1054699"/>
          </a:xfrm>
          <a:prstGeom prst="rect">
            <a:avLst/>
          </a:prstGeom>
        </p:spPr>
      </p:pic>
    </p:spTree>
    <p:extLst>
      <p:ext uri="{BB962C8B-B14F-4D97-AF65-F5344CB8AC3E}">
        <p14:creationId xmlns:p14="http://schemas.microsoft.com/office/powerpoint/2010/main" val="420828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op 20 Statewide Occupational Trends 2022 to 2032 making above state median wage $45,972&#10;&#10;1. General and Operations Managers&#10;2. Software Developers&#10;3. Heavy Tractor Trailer Truck Drivers&#10;4. Registered Nurses&#10;5. Accountants&#10;6. Medical and Health Managers &#10;7. Financial Managers&#10;8. Project Management Specialists&#10;9. Computer &amp; Information Systems Managers&#10;10. Sales Representatives of Services&#10;11. Elementary School Teachers&#10;12. Human Resources Specialists&#10;13. Computer User Support Specialists&#10;14. Computer Occupations&#10;15. Market Research Analysts&#10;16. Computer Systems Analysts&#10;17. Managers, All Other&#10;18. Secondary School Teachers&#10;19. Sales Representatives, Wholesale&#10;20. Business Operations Specialists">
            <a:extLst>
              <a:ext uri="{FF2B5EF4-FFF2-40B4-BE49-F238E27FC236}">
                <a16:creationId xmlns:a16="http://schemas.microsoft.com/office/drawing/2014/main" id="{AB9FFEAA-6670-4BF0-A8D3-5CB906872C29}"/>
              </a:ext>
            </a:extLst>
          </p:cNvPr>
          <p:cNvSpPr>
            <a:spLocks noGrp="1"/>
          </p:cNvSpPr>
          <p:nvPr>
            <p:ph type="title"/>
          </p:nvPr>
        </p:nvSpPr>
        <p:spPr>
          <a:xfrm>
            <a:off x="7848767" y="673581"/>
            <a:ext cx="3876508" cy="1013800"/>
          </a:xfrm>
        </p:spPr>
        <p:txBody>
          <a:bodyPr>
            <a:normAutofit fontScale="90000"/>
          </a:bodyPr>
          <a:lstStyle/>
          <a:p>
            <a:pPr algn="ctr"/>
            <a:r>
              <a:rPr lang="en-US" sz="3600" dirty="0"/>
              <a:t>Occupational Trends (TEXAS)</a:t>
            </a:r>
          </a:p>
        </p:txBody>
      </p:sp>
      <p:pic>
        <p:nvPicPr>
          <p:cNvPr id="5" name="Content Placeholder 4" descr="Table of Top 20 Occupational Trends in Texas from 2022 to 2032 found on Texascareercheck.com. List of careers all make above Texas median wage of $45,972. 1. General and operations managers. 2. software developers. 3. tractor trailer truck drivers. 4. registered nurses. 5. Accountants. 6. Medical and health service managers. 7. Financial Managers 8. Project Management specialists. 9. Computer and information systems managers. 10. Sales Representatives of Services 11. Elementary Teachers 12. Human Resources Specialists 13. Computer user support specialists 14. Computer occupations, all other 15. Market research analysts 16. Computer systems analysts 17. Managers, All Other 18. Secondary School Teachers 19. Sales Representatives, Wholesale Manufacturing 20. Business Operations Specialists">
            <a:extLst>
              <a:ext uri="{FF2B5EF4-FFF2-40B4-BE49-F238E27FC236}">
                <a16:creationId xmlns:a16="http://schemas.microsoft.com/office/drawing/2014/main" id="{5D94FF29-FB39-4F0B-3452-F7EFD6AE54A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7591330" cy="6858000"/>
          </a:xfrm>
        </p:spPr>
      </p:pic>
    </p:spTree>
    <p:extLst>
      <p:ext uri="{BB962C8B-B14F-4D97-AF65-F5344CB8AC3E}">
        <p14:creationId xmlns:p14="http://schemas.microsoft.com/office/powerpoint/2010/main" val="512556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18476-3520-75CE-4800-895A4ED49D23}"/>
              </a:ext>
            </a:extLst>
          </p:cNvPr>
          <p:cNvSpPr>
            <a:spLocks noGrp="1"/>
          </p:cNvSpPr>
          <p:nvPr>
            <p:ph type="title"/>
          </p:nvPr>
        </p:nvSpPr>
        <p:spPr>
          <a:xfrm>
            <a:off x="581192" y="702156"/>
            <a:ext cx="4105109" cy="1013800"/>
          </a:xfrm>
        </p:spPr>
        <p:txBody>
          <a:bodyPr/>
          <a:lstStyle/>
          <a:p>
            <a:r>
              <a:rPr lang="en-US" dirty="0"/>
              <a:t>Occupation Summary</a:t>
            </a:r>
          </a:p>
        </p:txBody>
      </p:sp>
      <p:pic>
        <p:nvPicPr>
          <p:cNvPr id="5" name="Content Placeholder 4" descr="Screenshot of occupational summary for Automotive Engineers. Found on Texascareercheck.com">
            <a:extLst>
              <a:ext uri="{FF2B5EF4-FFF2-40B4-BE49-F238E27FC236}">
                <a16:creationId xmlns:a16="http://schemas.microsoft.com/office/drawing/2014/main" id="{EE8CEAA1-63D1-7CAD-CF11-8FAC0BF1A41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686301" y="-6809"/>
            <a:ext cx="7505700" cy="6864809"/>
          </a:xfrm>
        </p:spPr>
      </p:pic>
    </p:spTree>
    <p:extLst>
      <p:ext uri="{BB962C8B-B14F-4D97-AF65-F5344CB8AC3E}">
        <p14:creationId xmlns:p14="http://schemas.microsoft.com/office/powerpoint/2010/main" val="3514179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C3A82-F602-F145-021C-5F90AFF6644A}"/>
              </a:ext>
            </a:extLst>
          </p:cNvPr>
          <p:cNvSpPr>
            <a:spLocks noGrp="1"/>
          </p:cNvSpPr>
          <p:nvPr>
            <p:ph type="title"/>
          </p:nvPr>
        </p:nvSpPr>
        <p:spPr/>
        <p:txBody>
          <a:bodyPr/>
          <a:lstStyle/>
          <a:p>
            <a:r>
              <a:rPr lang="en-US" dirty="0"/>
              <a:t>Occupation Summary: Knowledge Areas</a:t>
            </a:r>
          </a:p>
        </p:txBody>
      </p:sp>
      <p:pic>
        <p:nvPicPr>
          <p:cNvPr id="5" name="Content Placeholder 4" descr="Screenshot of Knowledge Areas for Automotive Engineers. Engineering and Technology, Physics, Mathematics, Mechanical, Design, Computers and Electronics, Transportation, English Language, Production and Processing, Administration and Management ">
            <a:extLst>
              <a:ext uri="{FF2B5EF4-FFF2-40B4-BE49-F238E27FC236}">
                <a16:creationId xmlns:a16="http://schemas.microsoft.com/office/drawing/2014/main" id="{1E43B2FE-B3B9-34E1-A7F8-666A2AE2366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336989" y="1715956"/>
            <a:ext cx="7518022" cy="5142044"/>
          </a:xfrm>
        </p:spPr>
      </p:pic>
    </p:spTree>
    <p:extLst>
      <p:ext uri="{BB962C8B-B14F-4D97-AF65-F5344CB8AC3E}">
        <p14:creationId xmlns:p14="http://schemas.microsoft.com/office/powerpoint/2010/main" val="3042003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8781B8-7BD1-3AD4-17D6-C43D47268E19}"/>
              </a:ext>
            </a:extLst>
          </p:cNvPr>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rPr>
              <a:t>Occupation Summary: Skills</a:t>
            </a:r>
          </a:p>
        </p:txBody>
      </p:sp>
      <p:pic>
        <p:nvPicPr>
          <p:cNvPr id="6" name="Content Placeholder 5" descr="Screen shot of the job tasks associated with being an automotive engineer such as reading research, establishing production standards, preparing or presenting projects, writing and reviewing engineering documents, and more. ">
            <a:extLst>
              <a:ext uri="{FF2B5EF4-FFF2-40B4-BE49-F238E27FC236}">
                <a16:creationId xmlns:a16="http://schemas.microsoft.com/office/drawing/2014/main" id="{2553EB20-3CD8-8E02-66D1-3F758CE0B945}"/>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058000" y="1892299"/>
            <a:ext cx="8052179" cy="4859833"/>
          </a:xfrm>
        </p:spPr>
      </p:pic>
      <p:pic>
        <p:nvPicPr>
          <p:cNvPr id="9" name="Picture 8" descr="Screen shot of top 10 relevant skills for the automotive engineer occupation:&#10;critical thinking, complex problem solving, reading comprehension, writing, speaking, mathematics, judgement and decision making, and more.">
            <a:extLst>
              <a:ext uri="{FF2B5EF4-FFF2-40B4-BE49-F238E27FC236}">
                <a16:creationId xmlns:a16="http://schemas.microsoft.com/office/drawing/2014/main" id="{18294E6C-51B9-2E22-A888-229B8C0C11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2280" y="1892298"/>
            <a:ext cx="8077579" cy="4859833"/>
          </a:xfrm>
          <a:prstGeom prst="rect">
            <a:avLst/>
          </a:prstGeom>
        </p:spPr>
      </p:pic>
    </p:spTree>
    <p:extLst>
      <p:ext uri="{BB962C8B-B14F-4D97-AF65-F5344CB8AC3E}">
        <p14:creationId xmlns:p14="http://schemas.microsoft.com/office/powerpoint/2010/main" val="46094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0366C-FBBD-1231-A79C-AC7BE8347B68}"/>
              </a:ext>
            </a:extLst>
          </p:cNvPr>
          <p:cNvSpPr>
            <a:spLocks noGrp="1"/>
          </p:cNvSpPr>
          <p:nvPr>
            <p:ph type="title"/>
          </p:nvPr>
        </p:nvSpPr>
        <p:spPr/>
        <p:txBody>
          <a:bodyPr/>
          <a:lstStyle/>
          <a:p>
            <a:r>
              <a:rPr lang="en-US" dirty="0"/>
              <a:t>Occupation Summary: Abilities</a:t>
            </a:r>
          </a:p>
        </p:txBody>
      </p:sp>
      <p:pic>
        <p:nvPicPr>
          <p:cNvPr id="5" name="Content Placeholder 4" descr="Screenshot of top relevant abilities for Automotive Engineers. Oral comprehension, written comprehension, oral expression, problem sensitivity, deductive reasoning, inductive reasoning, written expression, fluency of ideas, originality, mathematical reasoning ">
            <a:extLst>
              <a:ext uri="{FF2B5EF4-FFF2-40B4-BE49-F238E27FC236}">
                <a16:creationId xmlns:a16="http://schemas.microsoft.com/office/drawing/2014/main" id="{8E9A00B5-3998-0C01-A98D-B0641A9826C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503921" y="1715956"/>
            <a:ext cx="8950964" cy="5142044"/>
          </a:xfrm>
        </p:spPr>
      </p:pic>
    </p:spTree>
    <p:extLst>
      <p:ext uri="{BB962C8B-B14F-4D97-AF65-F5344CB8AC3E}">
        <p14:creationId xmlns:p14="http://schemas.microsoft.com/office/powerpoint/2010/main" val="2275967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Connector 12">
            <a:extLst>
              <a:ext uri="{FF2B5EF4-FFF2-40B4-BE49-F238E27FC236}">
                <a16:creationId xmlns:a16="http://schemas.microsoft.com/office/drawing/2014/main" id="{8341CDD1-196D-57DB-4AA3-5F086672AB93}"/>
              </a:ext>
            </a:extLst>
          </p:cNvPr>
          <p:cNvSpPr/>
          <p:nvPr/>
        </p:nvSpPr>
        <p:spPr>
          <a:xfrm>
            <a:off x="5372099" y="2742821"/>
            <a:ext cx="1371601" cy="1296689"/>
          </a:xfrm>
          <a:prstGeom prst="flowChartConnector">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AA3DB23-A921-89A1-5F1C-887DDE756CC4}"/>
              </a:ext>
            </a:extLst>
          </p:cNvPr>
          <p:cNvSpPr>
            <a:spLocks noGrp="1"/>
          </p:cNvSpPr>
          <p:nvPr>
            <p:ph type="title" idx="4294967295"/>
          </p:nvPr>
        </p:nvSpPr>
        <p:spPr>
          <a:xfrm>
            <a:off x="400051" y="239712"/>
            <a:ext cx="5073828" cy="987425"/>
          </a:xfrm>
        </p:spPr>
        <p:txBody>
          <a:bodyPr>
            <a:normAutofit/>
          </a:bodyPr>
          <a:lstStyle/>
          <a:p>
            <a:r>
              <a:rPr lang="en-US" sz="3600" b="1" dirty="0">
                <a:solidFill>
                  <a:schemeClr val="accent1"/>
                </a:solidFill>
                <a:effectLst>
                  <a:outerShdw blurRad="38100" dist="38100" dir="2700000" algn="tl">
                    <a:srgbClr val="000000">
                      <a:alpha val="43137"/>
                    </a:srgbClr>
                  </a:outerShdw>
                </a:effectLst>
              </a:rPr>
              <a:t>Finding purpose</a:t>
            </a:r>
          </a:p>
        </p:txBody>
      </p:sp>
      <p:cxnSp>
        <p:nvCxnSpPr>
          <p:cNvPr id="7" name="Straight Connector 6">
            <a:extLst>
              <a:ext uri="{FF2B5EF4-FFF2-40B4-BE49-F238E27FC236}">
                <a16:creationId xmlns:a16="http://schemas.microsoft.com/office/drawing/2014/main" id="{97E4876D-E4EF-ECCD-D1CE-0F6EBC74F176}"/>
              </a:ext>
            </a:extLst>
          </p:cNvPr>
          <p:cNvCxnSpPr>
            <a:cxnSpLocks/>
          </p:cNvCxnSpPr>
          <p:nvPr/>
        </p:nvCxnSpPr>
        <p:spPr>
          <a:xfrm>
            <a:off x="6057900" y="733425"/>
            <a:ext cx="0" cy="6048375"/>
          </a:xfrm>
          <a:prstGeom prst="line">
            <a:avLst/>
          </a:prstGeom>
          <a:ln>
            <a:headEnd type="stealth" w="lg" len="lg"/>
            <a:tailEnd type="oval" w="lg" len="lg"/>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FA9B2661-8770-E6F3-1B1E-81EA7F21C597}"/>
              </a:ext>
            </a:extLst>
          </p:cNvPr>
          <p:cNvCxnSpPr>
            <a:cxnSpLocks/>
          </p:cNvCxnSpPr>
          <p:nvPr/>
        </p:nvCxnSpPr>
        <p:spPr>
          <a:xfrm>
            <a:off x="2414587" y="3424237"/>
            <a:ext cx="7362825" cy="0"/>
          </a:xfrm>
          <a:prstGeom prst="line">
            <a:avLst/>
          </a:prstGeom>
          <a:ln>
            <a:headEnd type="oval"/>
            <a:tailEnd type="stealth" w="lg" len="lg"/>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9929EC3D-F5BA-6453-98C4-3F82F6980FFA}"/>
              </a:ext>
            </a:extLst>
          </p:cNvPr>
          <p:cNvSpPr txBox="1"/>
          <p:nvPr/>
        </p:nvSpPr>
        <p:spPr>
          <a:xfrm>
            <a:off x="1997247" y="3393179"/>
            <a:ext cx="2828930" cy="646331"/>
          </a:xfrm>
          <a:prstGeom prst="rect">
            <a:avLst/>
          </a:prstGeom>
          <a:noFill/>
        </p:spPr>
        <p:txBody>
          <a:bodyPr wrap="square" rtlCol="0">
            <a:spAutoFit/>
          </a:bodyPr>
          <a:lstStyle/>
          <a:p>
            <a:pPr algn="ctr"/>
            <a:r>
              <a:rPr lang="en-US" sz="3600" b="1" i="1" dirty="0">
                <a:solidFill>
                  <a:schemeClr val="accent1"/>
                </a:solidFill>
              </a:rPr>
              <a:t>Proficiency</a:t>
            </a:r>
          </a:p>
        </p:txBody>
      </p:sp>
      <p:sp>
        <p:nvSpPr>
          <p:cNvPr id="12" name="TextBox 11">
            <a:extLst>
              <a:ext uri="{FF2B5EF4-FFF2-40B4-BE49-F238E27FC236}">
                <a16:creationId xmlns:a16="http://schemas.microsoft.com/office/drawing/2014/main" id="{8EDCA40A-F3CD-48D5-0C15-BA03005220D1}"/>
              </a:ext>
            </a:extLst>
          </p:cNvPr>
          <p:cNvSpPr txBox="1"/>
          <p:nvPr/>
        </p:nvSpPr>
        <p:spPr>
          <a:xfrm rot="5400000">
            <a:off x="5337675" y="1583569"/>
            <a:ext cx="1962162" cy="646331"/>
          </a:xfrm>
          <a:prstGeom prst="rect">
            <a:avLst/>
          </a:prstGeom>
          <a:noFill/>
        </p:spPr>
        <p:txBody>
          <a:bodyPr wrap="square" rtlCol="0">
            <a:spAutoFit/>
          </a:bodyPr>
          <a:lstStyle/>
          <a:p>
            <a:r>
              <a:rPr lang="en-US" sz="3600" b="1" i="1" dirty="0">
                <a:solidFill>
                  <a:srgbClr val="FF0000"/>
                </a:solidFill>
              </a:rPr>
              <a:t>Passion</a:t>
            </a:r>
            <a:endParaRPr lang="en-US" b="1" i="1" dirty="0">
              <a:solidFill>
                <a:srgbClr val="FF0000"/>
              </a:solidFill>
            </a:endParaRPr>
          </a:p>
        </p:txBody>
      </p:sp>
      <p:sp>
        <p:nvSpPr>
          <p:cNvPr id="14" name="TextBox 13">
            <a:extLst>
              <a:ext uri="{FF2B5EF4-FFF2-40B4-BE49-F238E27FC236}">
                <a16:creationId xmlns:a16="http://schemas.microsoft.com/office/drawing/2014/main" id="{4019F22A-971B-F810-1D1A-10B1B40C6E90}"/>
              </a:ext>
            </a:extLst>
          </p:cNvPr>
          <p:cNvSpPr txBox="1"/>
          <p:nvPr/>
        </p:nvSpPr>
        <p:spPr>
          <a:xfrm>
            <a:off x="4350700" y="4189750"/>
            <a:ext cx="3289779" cy="646331"/>
          </a:xfrm>
          <a:prstGeom prst="rect">
            <a:avLst/>
          </a:prstGeom>
          <a:noFill/>
        </p:spPr>
        <p:txBody>
          <a:bodyPr wrap="square" rtlCol="0">
            <a:spAutoFit/>
          </a:bodyPr>
          <a:lstStyle/>
          <a:p>
            <a:r>
              <a:rPr lang="en-US" sz="3600" b="1" i="1" u="sng" dirty="0">
                <a:solidFill>
                  <a:schemeClr val="accent6"/>
                </a:solidFill>
              </a:rPr>
              <a:t>Purpose Found</a:t>
            </a:r>
          </a:p>
        </p:txBody>
      </p:sp>
      <p:pic>
        <p:nvPicPr>
          <p:cNvPr id="23" name="Picture 22" descr="A picture of a man with binoculars and a cape. The picture reads &quot;In search of purpose.&quot;">
            <a:extLst>
              <a:ext uri="{FF2B5EF4-FFF2-40B4-BE49-F238E27FC236}">
                <a16:creationId xmlns:a16="http://schemas.microsoft.com/office/drawing/2014/main" id="{6AAE06B3-08C0-5700-C085-DAEE3E50566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70354" y="0"/>
            <a:ext cx="4021646" cy="2162175"/>
          </a:xfrm>
          <a:prstGeom prst="rect">
            <a:avLst/>
          </a:prstGeom>
          <a:effectLst>
            <a:softEdge rad="635000"/>
          </a:effectLst>
        </p:spPr>
      </p:pic>
    </p:spTree>
    <p:extLst>
      <p:ext uri="{BB962C8B-B14F-4D97-AF65-F5344CB8AC3E}">
        <p14:creationId xmlns:p14="http://schemas.microsoft.com/office/powerpoint/2010/main" val="135195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12"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7DF8-24B9-40D7-9034-7B04E61EDD20}"/>
              </a:ext>
            </a:extLst>
          </p:cNvPr>
          <p:cNvSpPr>
            <a:spLocks noGrp="1"/>
          </p:cNvSpPr>
          <p:nvPr>
            <p:ph type="title"/>
          </p:nvPr>
        </p:nvSpPr>
        <p:spPr/>
        <p:txBody>
          <a:bodyPr>
            <a:noAutofit/>
          </a:bodyPr>
          <a:lstStyle/>
          <a:p>
            <a:r>
              <a:rPr lang="en-US" sz="32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Post-Secondary Option: Apprenticeships</a:t>
            </a:r>
          </a:p>
        </p:txBody>
      </p:sp>
      <p:pic>
        <p:nvPicPr>
          <p:cNvPr id="9" name="Picture 8" descr="A group of 5 people posing for a photo with the word &quot;apprenticeship&quot; below the image">
            <a:hlinkClick r:id="rId2"/>
            <a:extLst>
              <a:ext uri="{FF2B5EF4-FFF2-40B4-BE49-F238E27FC236}">
                <a16:creationId xmlns:a16="http://schemas.microsoft.com/office/drawing/2014/main" id="{99624DE1-4233-49DB-B27E-275C7FF3CF7F}"/>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455312" y="2294948"/>
            <a:ext cx="4542231" cy="3860896"/>
          </a:xfrm>
          <a:prstGeom prst="rect">
            <a:avLst/>
          </a:prstGeom>
        </p:spPr>
      </p:pic>
      <p:sp>
        <p:nvSpPr>
          <p:cNvPr id="7" name="Content Placeholder 6">
            <a:extLst>
              <a:ext uri="{FF2B5EF4-FFF2-40B4-BE49-F238E27FC236}">
                <a16:creationId xmlns:a16="http://schemas.microsoft.com/office/drawing/2014/main" id="{A9D0B029-0E95-449D-9DE9-4955C79887FD}"/>
              </a:ext>
            </a:extLst>
          </p:cNvPr>
          <p:cNvSpPr>
            <a:spLocks noGrp="1"/>
          </p:cNvSpPr>
          <p:nvPr>
            <p:ph idx="1"/>
          </p:nvPr>
        </p:nvSpPr>
        <p:spPr>
          <a:xfrm>
            <a:off x="5335480" y="1825624"/>
            <a:ext cx="6018320" cy="4919949"/>
          </a:xfrm>
        </p:spPr>
        <p:txBody>
          <a:bodyPr/>
          <a:lstStyle/>
          <a:p>
            <a:pPr>
              <a:spcBef>
                <a:spcPts val="0"/>
              </a:spcBef>
              <a:spcAft>
                <a:spcPts val="1800"/>
              </a:spcAft>
            </a:pPr>
            <a:r>
              <a:rPr lang="en-US" sz="2400" dirty="0">
                <a:latin typeface="Verdana" panose="020B0604030504040204" pitchFamily="34" charset="0"/>
                <a:ea typeface="Verdana" panose="020B0604030504040204" pitchFamily="34" charset="0"/>
                <a:cs typeface="Adobe Devanagari" panose="02040503050201020203" pitchFamily="18" charset="0"/>
              </a:rPr>
              <a:t>Combining On-the-job training and classroom work with Mentorship</a:t>
            </a:r>
          </a:p>
          <a:p>
            <a:pPr>
              <a:spcBef>
                <a:spcPts val="0"/>
              </a:spcBef>
              <a:spcAft>
                <a:spcPts val="1800"/>
              </a:spcAft>
            </a:pPr>
            <a:r>
              <a:rPr lang="en-US" sz="2400" dirty="0">
                <a:latin typeface="Verdana" panose="020B0604030504040204" pitchFamily="34" charset="0"/>
                <a:ea typeface="Verdana" panose="020B0604030504040204" pitchFamily="34" charset="0"/>
                <a:cs typeface="Adobe Devanagari" panose="02040503050201020203" pitchFamily="18" charset="0"/>
              </a:rPr>
              <a:t>Earn college credits and certifications</a:t>
            </a:r>
          </a:p>
          <a:p>
            <a:pPr>
              <a:spcBef>
                <a:spcPts val="0"/>
              </a:spcBef>
              <a:spcAft>
                <a:spcPts val="1800"/>
              </a:spcAft>
            </a:pPr>
            <a:r>
              <a:rPr lang="en-US" sz="2400" dirty="0">
                <a:latin typeface="Verdana" panose="020B0604030504040204" pitchFamily="34" charset="0"/>
                <a:ea typeface="Verdana" panose="020B0604030504040204" pitchFamily="34" charset="0"/>
                <a:cs typeface="Adobe Devanagari" panose="02040503050201020203" pitchFamily="18" charset="0"/>
              </a:rPr>
              <a:t>800,000 apprenticeships secured nationally</a:t>
            </a:r>
          </a:p>
          <a:p>
            <a:pPr>
              <a:spcBef>
                <a:spcPts val="0"/>
              </a:spcBef>
              <a:spcAft>
                <a:spcPts val="1800"/>
              </a:spcAft>
            </a:pPr>
            <a:r>
              <a:rPr lang="en-US" sz="2400" dirty="0">
                <a:latin typeface="Verdana" panose="020B0604030504040204" pitchFamily="34" charset="0"/>
                <a:ea typeface="Verdana" panose="020B0604030504040204" pitchFamily="34" charset="0"/>
                <a:cs typeface="Adobe Devanagari" panose="02040503050201020203" pitchFamily="18" charset="0"/>
              </a:rPr>
              <a:t>$77,000 Average Starting Salary</a:t>
            </a:r>
          </a:p>
          <a:p>
            <a:pPr>
              <a:spcBef>
                <a:spcPts val="0"/>
              </a:spcBef>
              <a:spcAft>
                <a:spcPts val="1800"/>
              </a:spcAft>
            </a:pPr>
            <a:r>
              <a:rPr lang="en-US" sz="2400" dirty="0">
                <a:latin typeface="Verdana" panose="020B0604030504040204" pitchFamily="34" charset="0"/>
                <a:ea typeface="Verdana" panose="020B0604030504040204" pitchFamily="34" charset="0"/>
                <a:cs typeface="Adobe Devanagari" panose="02040503050201020203" pitchFamily="18" charset="0"/>
              </a:rPr>
              <a:t>93% Employee Retention</a:t>
            </a: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70844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499C2-8DD5-4269-B83E-436CEB12AD3D}"/>
              </a:ext>
            </a:extLst>
          </p:cNvPr>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Alternative Post-Secondary Options</a:t>
            </a:r>
          </a:p>
        </p:txBody>
      </p:sp>
      <p:sp>
        <p:nvSpPr>
          <p:cNvPr id="7" name="TextBox 6">
            <a:extLst>
              <a:ext uri="{FF2B5EF4-FFF2-40B4-BE49-F238E27FC236}">
                <a16:creationId xmlns:a16="http://schemas.microsoft.com/office/drawing/2014/main" id="{85D12D48-2EED-4346-B89B-D736870D661F}"/>
              </a:ext>
            </a:extLst>
          </p:cNvPr>
          <p:cNvSpPr txBox="1"/>
          <p:nvPr/>
        </p:nvSpPr>
        <p:spPr>
          <a:xfrm>
            <a:off x="606138" y="1875924"/>
            <a:ext cx="5960138" cy="461665"/>
          </a:xfrm>
          <a:prstGeom prst="rect">
            <a:avLst/>
          </a:prstGeom>
          <a:noFill/>
        </p:spPr>
        <p:txBody>
          <a:bodyPr wrap="square" rtlCol="0">
            <a:spAutoFit/>
          </a:bodyPr>
          <a:lstStyle/>
          <a:p>
            <a:r>
              <a:rPr lang="en-US" sz="2400" dirty="0">
                <a:solidFill>
                  <a:schemeClr val="accent1"/>
                </a:solidFill>
                <a:hlinkClick r:id="rId2">
                  <a:extLst>
                    <a:ext uri="{A12FA001-AC4F-418D-AE19-62706E023703}">
                      <ahyp:hlinkClr xmlns:ahyp="http://schemas.microsoft.com/office/drawing/2018/hyperlinkcolor" val="tx"/>
                    </a:ext>
                  </a:extLst>
                </a:hlinkClick>
              </a:rPr>
              <a:t>Employer Tuition Assistance Programs</a:t>
            </a:r>
            <a:endParaRPr lang="en-US" sz="2400" dirty="0">
              <a:solidFill>
                <a:schemeClr val="accent1"/>
              </a:solidFill>
            </a:endParaRPr>
          </a:p>
        </p:txBody>
      </p:sp>
      <p:pic>
        <p:nvPicPr>
          <p:cNvPr id="17" name="Picture 16" descr="Logofor werner enterprises">
            <a:extLst>
              <a:ext uri="{FF2B5EF4-FFF2-40B4-BE49-F238E27FC236}">
                <a16:creationId xmlns:a16="http://schemas.microsoft.com/office/drawing/2014/main" id="{608F6839-12A3-4D51-8AAB-89DD659C1BE0}"/>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226761" y="4262726"/>
            <a:ext cx="1941784" cy="1941784"/>
          </a:xfrm>
          <a:prstGeom prst="rect">
            <a:avLst/>
          </a:prstGeom>
        </p:spPr>
      </p:pic>
      <p:pic>
        <p:nvPicPr>
          <p:cNvPr id="9" name="Picture 8" descr="Logo for AT&amp;T">
            <a:extLst>
              <a:ext uri="{FF2B5EF4-FFF2-40B4-BE49-F238E27FC236}">
                <a16:creationId xmlns:a16="http://schemas.microsoft.com/office/drawing/2014/main" id="{7D465036-EC14-4191-A071-81CBEDFCF306}"/>
              </a:ext>
            </a:extLst>
          </p:cNvPr>
          <p:cNvPicPr>
            <a:picLocks noChangeAspect="1"/>
          </p:cNvPicPr>
          <p:nvPr/>
        </p:nvPicPr>
        <p: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1782842" y="2474457"/>
            <a:ext cx="2063664" cy="848682"/>
          </a:xfrm>
          <a:prstGeom prst="rect">
            <a:avLst/>
          </a:prstGeom>
        </p:spPr>
      </p:pic>
      <p:pic>
        <p:nvPicPr>
          <p:cNvPr id="15" name="Picture 14" descr="Logo for Chipotle">
            <a:extLst>
              <a:ext uri="{FF2B5EF4-FFF2-40B4-BE49-F238E27FC236}">
                <a16:creationId xmlns:a16="http://schemas.microsoft.com/office/drawing/2014/main" id="{7312CE3F-DAE6-4839-BA21-A47E73393112}"/>
              </a:ext>
            </a:extLst>
          </p:cNvPr>
          <p:cNvPicPr>
            <a:picLocks noChangeAspect="1"/>
          </p:cNvPicPr>
          <p:nvPr/>
        </p:nvPicPr>
        <p:blipFill>
          <a:blip r:embed="rId7" cstate="email">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3168545" y="3340500"/>
            <a:ext cx="1573809" cy="965164"/>
          </a:xfrm>
          <a:prstGeom prst="rect">
            <a:avLst/>
          </a:prstGeom>
        </p:spPr>
      </p:pic>
      <p:pic>
        <p:nvPicPr>
          <p:cNvPr id="19" name="Picture 18" descr="Logo for UPS">
            <a:extLst>
              <a:ext uri="{FF2B5EF4-FFF2-40B4-BE49-F238E27FC236}">
                <a16:creationId xmlns:a16="http://schemas.microsoft.com/office/drawing/2014/main" id="{5A0CB7FC-6A87-4692-9B0B-8E00F468EA3D}"/>
              </a:ext>
            </a:extLst>
          </p:cNvPr>
          <p:cNvPicPr>
            <a:picLocks noChangeAspect="1"/>
          </p:cNvPicPr>
          <p:nvPr/>
        </p:nvPicPr>
        <p:blipFill>
          <a:blip r:embed="rId9" cstate="email">
            <a:extLst>
              <a:ext uri="{28A0092B-C50C-407E-A947-70E740481C1C}">
                <a14:useLocalDpi xmlns:a14="http://schemas.microsoft.com/office/drawing/2010/main"/>
              </a:ext>
              <a:ext uri="{837473B0-CC2E-450A-ABE3-18F120FF3D39}">
                <a1611:picAttrSrcUrl xmlns:a1611="http://schemas.microsoft.com/office/drawing/2016/11/main" r:id="rId10"/>
              </a:ext>
            </a:extLst>
          </a:blip>
          <a:stretch>
            <a:fillRect/>
          </a:stretch>
        </p:blipFill>
        <p:spPr>
          <a:xfrm>
            <a:off x="3361785" y="4579130"/>
            <a:ext cx="1301318" cy="1301318"/>
          </a:xfrm>
          <a:prstGeom prst="rect">
            <a:avLst/>
          </a:prstGeom>
        </p:spPr>
      </p:pic>
      <p:sp>
        <p:nvSpPr>
          <p:cNvPr id="21" name="TextBox 20">
            <a:extLst>
              <a:ext uri="{FF2B5EF4-FFF2-40B4-BE49-F238E27FC236}">
                <a16:creationId xmlns:a16="http://schemas.microsoft.com/office/drawing/2014/main" id="{E63EDE2F-6B13-427E-BB46-014CBA876323}"/>
              </a:ext>
            </a:extLst>
          </p:cNvPr>
          <p:cNvSpPr txBox="1"/>
          <p:nvPr/>
        </p:nvSpPr>
        <p:spPr>
          <a:xfrm>
            <a:off x="825500" y="5877511"/>
            <a:ext cx="4398818" cy="369332"/>
          </a:xfrm>
          <a:prstGeom prst="rect">
            <a:avLst/>
          </a:prstGeom>
          <a:noFill/>
        </p:spPr>
        <p:txBody>
          <a:bodyPr wrap="square" rtlCol="0">
            <a:spAutoFit/>
          </a:bodyPr>
          <a:lstStyle/>
          <a:p>
            <a:r>
              <a:rPr lang="en-US" i="1" dirty="0"/>
              <a:t>*Not an advertisement for companies displayed</a:t>
            </a:r>
          </a:p>
        </p:txBody>
      </p:sp>
      <p:sp>
        <p:nvSpPr>
          <p:cNvPr id="22" name="TextBox 21">
            <a:extLst>
              <a:ext uri="{FF2B5EF4-FFF2-40B4-BE49-F238E27FC236}">
                <a16:creationId xmlns:a16="http://schemas.microsoft.com/office/drawing/2014/main" id="{F7B198D2-4F87-4CB9-9C2E-4CA3A25D6D65}"/>
              </a:ext>
            </a:extLst>
          </p:cNvPr>
          <p:cNvSpPr txBox="1"/>
          <p:nvPr/>
        </p:nvSpPr>
        <p:spPr>
          <a:xfrm>
            <a:off x="6965364" y="1920191"/>
            <a:ext cx="4447712" cy="461665"/>
          </a:xfrm>
          <a:prstGeom prst="rect">
            <a:avLst/>
          </a:prstGeom>
          <a:noFill/>
        </p:spPr>
        <p:txBody>
          <a:bodyPr wrap="square" rtlCol="0">
            <a:spAutoFit/>
          </a:bodyPr>
          <a:lstStyle/>
          <a:p>
            <a:pPr algn="ctr"/>
            <a:r>
              <a:rPr lang="en-US" sz="2400" dirty="0">
                <a:latin typeface="+mj-lt"/>
              </a:rPr>
              <a:t>Workforce Training Programs</a:t>
            </a:r>
          </a:p>
        </p:txBody>
      </p:sp>
      <p:pic>
        <p:nvPicPr>
          <p:cNvPr id="6" name="Picture 5" descr="Logo for workforce solutions north central texas region">
            <a:hlinkClick r:id="rId11"/>
            <a:extLst>
              <a:ext uri="{FF2B5EF4-FFF2-40B4-BE49-F238E27FC236}">
                <a16:creationId xmlns:a16="http://schemas.microsoft.com/office/drawing/2014/main" id="{2FE84E27-45FA-447B-A0EC-B348C4CB0A66}"/>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7314142" y="2549629"/>
            <a:ext cx="3530796" cy="1439979"/>
          </a:xfrm>
          <a:prstGeom prst="rect">
            <a:avLst/>
          </a:prstGeom>
        </p:spPr>
      </p:pic>
      <p:pic>
        <p:nvPicPr>
          <p:cNvPr id="26" name="Picture 25" descr="Logo for the workforce innovation and opportunity act WIOA&#10;">
            <a:hlinkClick r:id="rId13"/>
            <a:extLst>
              <a:ext uri="{FF2B5EF4-FFF2-40B4-BE49-F238E27FC236}">
                <a16:creationId xmlns:a16="http://schemas.microsoft.com/office/drawing/2014/main" id="{AA499B18-37F4-4729-BACD-F01E5DB0C719}"/>
              </a:ext>
            </a:extLst>
          </p:cNvPr>
          <p:cNvPicPr>
            <a:picLocks noChangeAspect="1"/>
          </p:cNvPicPr>
          <p:nvPr/>
        </p:nvPicPr>
        <p:blipFill>
          <a:blip r:embed="rId14" cstate="email">
            <a:extLst>
              <a:ext uri="{28A0092B-C50C-407E-A947-70E740481C1C}">
                <a14:useLocalDpi xmlns:a14="http://schemas.microsoft.com/office/drawing/2010/main"/>
              </a:ext>
              <a:ext uri="{837473B0-CC2E-450A-ABE3-18F120FF3D39}">
                <a1611:picAttrSrcUrl xmlns:a1611="http://schemas.microsoft.com/office/drawing/2016/11/main" r:id="rId15"/>
              </a:ext>
            </a:extLst>
          </a:blip>
          <a:stretch>
            <a:fillRect/>
          </a:stretch>
        </p:blipFill>
        <p:spPr>
          <a:xfrm>
            <a:off x="7335218" y="4398940"/>
            <a:ext cx="3726957" cy="1301380"/>
          </a:xfrm>
          <a:prstGeom prst="rect">
            <a:avLst/>
          </a:prstGeom>
        </p:spPr>
      </p:pic>
      <p:pic>
        <p:nvPicPr>
          <p:cNvPr id="5" name="Content Placeholder 4" descr="Logo, for starbucks">
            <a:extLst>
              <a:ext uri="{FF2B5EF4-FFF2-40B4-BE49-F238E27FC236}">
                <a16:creationId xmlns:a16="http://schemas.microsoft.com/office/drawing/2014/main" id="{B289FA72-2305-483D-99BD-EF9CCF705AE2}"/>
              </a:ext>
            </a:extLst>
          </p:cNvPr>
          <p:cNvPicPr>
            <a:picLocks noGrp="1" noChangeAspect="1"/>
          </p:cNvPicPr>
          <p:nvPr>
            <p:ph idx="1"/>
          </p:nvPr>
        </p:nvPicPr>
        <p:blipFill>
          <a:blip r:embed="rId16" cstate="email">
            <a:extLst>
              <a:ext uri="{28A0092B-C50C-407E-A947-70E740481C1C}">
                <a14:useLocalDpi xmlns:a14="http://schemas.microsoft.com/office/drawing/2010/main"/>
              </a:ext>
              <a:ext uri="{837473B0-CC2E-450A-ABE3-18F120FF3D39}">
                <a1611:picAttrSrcUrl xmlns:a1611="http://schemas.microsoft.com/office/drawing/2016/11/main" r:id="rId17"/>
              </a:ext>
            </a:extLst>
          </a:blip>
          <a:stretch>
            <a:fillRect/>
          </a:stretch>
        </p:blipFill>
        <p:spPr>
          <a:xfrm>
            <a:off x="1660647" y="3491692"/>
            <a:ext cx="1074012" cy="1087438"/>
          </a:xfrm>
        </p:spPr>
      </p:pic>
    </p:spTree>
    <p:extLst>
      <p:ext uri="{BB962C8B-B14F-4D97-AF65-F5344CB8AC3E}">
        <p14:creationId xmlns:p14="http://schemas.microsoft.com/office/powerpoint/2010/main" val="2508425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6" name="Rectangle 15">
            <a:extLst>
              <a:ext uri="{FF2B5EF4-FFF2-40B4-BE49-F238E27FC236}">
                <a16:creationId xmlns:a16="http://schemas.microsoft.com/office/drawing/2014/main" id="{F115DB35-53D7-4EDC-A965-A43492961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woman and a man running up hill. The picture reads &quot;Take Action&quot;">
            <a:extLst>
              <a:ext uri="{FF2B5EF4-FFF2-40B4-BE49-F238E27FC236}">
                <a16:creationId xmlns:a16="http://schemas.microsoft.com/office/drawing/2014/main" id="{0E41D217-D25D-5953-7E7F-2729389DD702}"/>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931166" y="1726356"/>
            <a:ext cx="6518800" cy="3699419"/>
          </a:xfrm>
          <a:prstGeom prst="rect">
            <a:avLst/>
          </a:prstGeom>
        </p:spPr>
      </p:pic>
      <p:sp>
        <p:nvSpPr>
          <p:cNvPr id="21" name="Rectangle 20">
            <a:extLst>
              <a:ext uri="{FF2B5EF4-FFF2-40B4-BE49-F238E27FC236}">
                <a16:creationId xmlns:a16="http://schemas.microsoft.com/office/drawing/2014/main" id="{4B610F9C-62FE-46FC-8607-C35030B6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FAFCFA3B-B09C-D787-DE59-57338FA974AB}"/>
              </a:ext>
            </a:extLst>
          </p:cNvPr>
          <p:cNvSpPr>
            <a:spLocks noGrp="1"/>
          </p:cNvSpPr>
          <p:nvPr>
            <p:ph type="title"/>
          </p:nvPr>
        </p:nvSpPr>
        <p:spPr>
          <a:xfrm>
            <a:off x="8042147" y="3695230"/>
            <a:ext cx="3703319" cy="2085869"/>
          </a:xfrm>
        </p:spPr>
        <p:txBody>
          <a:bodyPr vert="horz" lIns="91440" tIns="45720" rIns="91440" bIns="45720" rtlCol="0" anchor="b">
            <a:normAutofit/>
          </a:bodyPr>
          <a:lstStyle/>
          <a:p>
            <a:pPr>
              <a:lnSpc>
                <a:spcPct val="90000"/>
              </a:lnSpc>
            </a:pPr>
            <a:r>
              <a:rPr lang="en-US" sz="3300" dirty="0">
                <a:solidFill>
                  <a:srgbClr val="FFFFFF"/>
                </a:solidFill>
                <a:effectLst>
                  <a:outerShdw blurRad="38100" dist="38100" dir="2700000" algn="tl">
                    <a:srgbClr val="000000">
                      <a:alpha val="43137"/>
                    </a:srgbClr>
                  </a:outerShdw>
                </a:effectLst>
              </a:rPr>
              <a:t>Think!</a:t>
            </a:r>
            <a:br>
              <a:rPr lang="en-US" sz="3300" dirty="0">
                <a:solidFill>
                  <a:srgbClr val="FFFFFF"/>
                </a:solidFill>
                <a:effectLst>
                  <a:outerShdw blurRad="38100" dist="38100" dir="2700000" algn="tl">
                    <a:srgbClr val="000000">
                      <a:alpha val="43137"/>
                    </a:srgbClr>
                  </a:outerShdw>
                </a:effectLst>
              </a:rPr>
            </a:br>
            <a:r>
              <a:rPr lang="en-US" sz="3300" dirty="0">
                <a:solidFill>
                  <a:srgbClr val="FFFFFF"/>
                </a:solidFill>
                <a:effectLst>
                  <a:outerShdw blurRad="38100" dist="38100" dir="2700000" algn="tl">
                    <a:srgbClr val="000000">
                      <a:alpha val="43137"/>
                    </a:srgbClr>
                  </a:outerShdw>
                </a:effectLst>
              </a:rPr>
              <a:t>       Plan!                </a:t>
            </a:r>
            <a:br>
              <a:rPr lang="en-US" sz="3300" dirty="0">
                <a:solidFill>
                  <a:srgbClr val="FFFFFF"/>
                </a:solidFill>
                <a:effectLst>
                  <a:outerShdw blurRad="38100" dist="38100" dir="2700000" algn="tl">
                    <a:srgbClr val="000000">
                      <a:alpha val="43137"/>
                    </a:srgbClr>
                  </a:outerShdw>
                </a:effectLst>
              </a:rPr>
            </a:br>
            <a:r>
              <a:rPr lang="en-US" sz="3300" b="1" u="sng" dirty="0">
                <a:solidFill>
                  <a:srgbClr val="FFFFFF"/>
                </a:solidFill>
                <a:effectLst>
                  <a:outerShdw blurRad="38100" dist="38100" dir="2700000" algn="tl">
                    <a:srgbClr val="000000">
                      <a:alpha val="43137"/>
                    </a:srgbClr>
                  </a:outerShdw>
                </a:effectLst>
              </a:rPr>
              <a:t>           Execute!</a:t>
            </a:r>
          </a:p>
        </p:txBody>
      </p:sp>
    </p:spTree>
    <p:extLst>
      <p:ext uri="{BB962C8B-B14F-4D97-AF65-F5344CB8AC3E}">
        <p14:creationId xmlns:p14="http://schemas.microsoft.com/office/powerpoint/2010/main" val="2573104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17B302-E7A7-1F9C-84DC-85B2D1EFF9E3}"/>
              </a:ext>
            </a:extLst>
          </p:cNvPr>
          <p:cNvSpPr>
            <a:spLocks noGrp="1"/>
          </p:cNvSpPr>
          <p:nvPr>
            <p:ph type="title"/>
          </p:nvPr>
        </p:nvSpPr>
        <p:spPr/>
        <p:txBody>
          <a:bodyPr/>
          <a:lstStyle/>
          <a:p>
            <a:r>
              <a:rPr lang="en-US" dirty="0"/>
              <a:t>Texas Workforce Commission</a:t>
            </a:r>
          </a:p>
        </p:txBody>
      </p:sp>
      <p:sp>
        <p:nvSpPr>
          <p:cNvPr id="5" name="Content Placeholder 4">
            <a:extLst>
              <a:ext uri="{FF2B5EF4-FFF2-40B4-BE49-F238E27FC236}">
                <a16:creationId xmlns:a16="http://schemas.microsoft.com/office/drawing/2014/main" id="{5BCB7C34-006C-EA9E-23EB-E628B858DF4D}"/>
              </a:ext>
            </a:extLst>
          </p:cNvPr>
          <p:cNvSpPr>
            <a:spLocks noGrp="1"/>
          </p:cNvSpPr>
          <p:nvPr>
            <p:ph idx="1"/>
          </p:nvPr>
        </p:nvSpPr>
        <p:spPr>
          <a:xfrm>
            <a:off x="581192" y="2180496"/>
            <a:ext cx="11029615" cy="4304280"/>
          </a:xfrm>
        </p:spPr>
        <p:txBody>
          <a:bodyPr>
            <a:normAutofit lnSpcReduction="10000"/>
          </a:bodyPr>
          <a:lstStyle/>
          <a:p>
            <a:r>
              <a:rPr lang="en-US" sz="2400" dirty="0"/>
              <a:t>To promote and support a workforce system that creates value and offers employers, families, individuals, and communities the opportunity to achieve and sustain economic prosperity.</a:t>
            </a:r>
          </a:p>
          <a:p>
            <a:pPr marL="0" indent="0">
              <a:buNone/>
            </a:pPr>
            <a:r>
              <a:rPr lang="en-US" sz="2400" dirty="0"/>
              <a:t>      TWC is designed to:</a:t>
            </a:r>
          </a:p>
          <a:p>
            <a:pPr marL="0" indent="0">
              <a:buNone/>
            </a:pPr>
            <a:r>
              <a:rPr lang="en-US" sz="2400" dirty="0">
                <a:solidFill>
                  <a:schemeClr val="accent2"/>
                </a:solidFill>
              </a:rPr>
              <a:t>	Support and strengthen our workforce system</a:t>
            </a:r>
          </a:p>
          <a:p>
            <a:pPr marL="0" indent="0">
              <a:buNone/>
            </a:pPr>
            <a:r>
              <a:rPr lang="en-US" sz="2400" dirty="0">
                <a:solidFill>
                  <a:schemeClr val="accent2"/>
                </a:solidFill>
              </a:rPr>
              <a:t>	Serve people in the State of Texas</a:t>
            </a:r>
          </a:p>
          <a:p>
            <a:pPr marL="0" indent="0">
              <a:buNone/>
            </a:pPr>
            <a:r>
              <a:rPr lang="en-US" sz="2400" dirty="0">
                <a:solidFill>
                  <a:schemeClr val="accent2"/>
                </a:solidFill>
              </a:rPr>
              <a:t>	Provide opportunities to reach careers that will provide a sustainable income</a:t>
            </a:r>
          </a:p>
          <a:p>
            <a:pPr marL="0" indent="0">
              <a:buNone/>
            </a:pPr>
            <a:endParaRPr lang="en-US" sz="2400" dirty="0">
              <a:solidFill>
                <a:srgbClr val="00B050"/>
              </a:solidFill>
            </a:endParaRPr>
          </a:p>
          <a:p>
            <a:pPr marL="0" indent="0" algn="ctr">
              <a:buNone/>
            </a:pPr>
            <a:r>
              <a:rPr lang="en-US" sz="2400" dirty="0">
                <a:solidFill>
                  <a:srgbClr val="00B050"/>
                </a:solidFill>
              </a:rPr>
              <a:t>Collaboration &amp; Coordination with our Workforce Partners</a:t>
            </a:r>
            <a:endParaRPr lang="en-US" sz="2400" dirty="0">
              <a:solidFill>
                <a:schemeClr val="accent2"/>
              </a:solidFill>
            </a:endParaRPr>
          </a:p>
          <a:p>
            <a:endParaRPr lang="en-US" dirty="0"/>
          </a:p>
        </p:txBody>
      </p:sp>
      <p:pic>
        <p:nvPicPr>
          <p:cNvPr id="6" name="Picture 5">
            <a:extLst>
              <a:ext uri="{FF2B5EF4-FFF2-40B4-BE49-F238E27FC236}">
                <a16:creationId xmlns:a16="http://schemas.microsoft.com/office/drawing/2014/main" id="{2364F5BE-CE96-D4BB-E248-677D8C981AD2}"/>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10581343" y="629848"/>
            <a:ext cx="1162814" cy="1158415"/>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400897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animEffect transition="in" filter="circle(in)">
                                      <p:cBhvr>
                                        <p:cTn id="18"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8" name="Rectangle 17">
            <a:extLst>
              <a:ext uri="{FF2B5EF4-FFF2-40B4-BE49-F238E27FC236}">
                <a16:creationId xmlns:a16="http://schemas.microsoft.com/office/drawing/2014/main" id="{202E9D7B-AC8A-4860-BD41-E04FC6559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697B8C9C-91DF-4F8D-94A0-2C0C660301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5" descr="Map of Texas with numbers 1 through 28 designating board areas">
            <a:extLst>
              <a:ext uri="{FF2B5EF4-FFF2-40B4-BE49-F238E27FC236}">
                <a16:creationId xmlns:a16="http://schemas.microsoft.com/office/drawing/2014/main" id="{697C7276-02DA-495A-9FBE-62E24BD4503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446533" y="641732"/>
            <a:ext cx="6202841" cy="5666666"/>
          </a:xfrm>
          <a:prstGeom prst="rect">
            <a:avLst/>
          </a:prstGeom>
        </p:spPr>
      </p:pic>
      <p:sp>
        <p:nvSpPr>
          <p:cNvPr id="22" name="Rectangle 21">
            <a:extLst>
              <a:ext uri="{FF2B5EF4-FFF2-40B4-BE49-F238E27FC236}">
                <a16:creationId xmlns:a16="http://schemas.microsoft.com/office/drawing/2014/main" id="{54D43BDD-ED29-4BE9-AEA1-6D0AE5A061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F4B61DEF-98AB-6E64-36D1-A91C90CFC5E7}"/>
              </a:ext>
            </a:extLst>
          </p:cNvPr>
          <p:cNvSpPr>
            <a:spLocks noGrp="1"/>
          </p:cNvSpPr>
          <p:nvPr>
            <p:ph type="title"/>
          </p:nvPr>
        </p:nvSpPr>
        <p:spPr>
          <a:xfrm>
            <a:off x="7261934" y="1419225"/>
            <a:ext cx="4115917" cy="2085869"/>
          </a:xfrm>
        </p:spPr>
        <p:txBody>
          <a:bodyPr vert="horz" lIns="91440" tIns="45720" rIns="91440" bIns="45720" rtlCol="0" anchor="b">
            <a:normAutofit/>
          </a:bodyPr>
          <a:lstStyle/>
          <a:p>
            <a:pPr algn="ctr">
              <a:lnSpc>
                <a:spcPct val="90000"/>
              </a:lnSpc>
            </a:pPr>
            <a:r>
              <a:rPr lang="en-US" sz="3600" b="1" dirty="0">
                <a:solidFill>
                  <a:srgbClr val="FFFFFF"/>
                </a:solidFill>
                <a:effectLst>
                  <a:outerShdw blurRad="38100" dist="38100" dir="2700000" algn="tl">
                    <a:srgbClr val="000000">
                      <a:alpha val="43137"/>
                    </a:srgbClr>
                  </a:outerShdw>
                </a:effectLst>
              </a:rPr>
              <a:t>Workforce Solutions Boards and Partners</a:t>
            </a:r>
            <a:endParaRPr lang="en-US" sz="3600" b="1" dirty="0">
              <a:solidFill>
                <a:srgbClr val="FFFFFF"/>
              </a:solidFill>
            </a:endParaRPr>
          </a:p>
        </p:txBody>
      </p:sp>
      <p:grpSp>
        <p:nvGrpSpPr>
          <p:cNvPr id="24" name="Group 23">
            <a:extLst>
              <a:ext uri="{FF2B5EF4-FFF2-40B4-BE49-F238E27FC236}">
                <a16:creationId xmlns:a16="http://schemas.microsoft.com/office/drawing/2014/main" id="{D87A5CD2-E3CD-4870-957C-173AD2C873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5" name="Rectangle 24">
              <a:extLst>
                <a:ext uri="{FF2B5EF4-FFF2-40B4-BE49-F238E27FC236}">
                  <a16:creationId xmlns:a16="http://schemas.microsoft.com/office/drawing/2014/main" id="{00BF2A26-F7CA-4E8B-BC24-1AF436CD5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5B21A4B9-14CF-4CA1-9ECF-0DE52B2910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C6DADA72-F9FE-48F9-9DAD-B379AE2BC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Tree>
    <p:extLst>
      <p:ext uri="{BB962C8B-B14F-4D97-AF65-F5344CB8AC3E}">
        <p14:creationId xmlns:p14="http://schemas.microsoft.com/office/powerpoint/2010/main" val="251458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EABDB-07AF-E48F-B67B-B0F153E9C744}"/>
              </a:ext>
            </a:extLst>
          </p:cNvPr>
          <p:cNvSpPr>
            <a:spLocks noGrp="1"/>
          </p:cNvSpPr>
          <p:nvPr>
            <p:ph type="title"/>
          </p:nvPr>
        </p:nvSpPr>
        <p:spPr>
          <a:xfrm>
            <a:off x="581192" y="702156"/>
            <a:ext cx="11029616" cy="1013800"/>
          </a:xfrm>
        </p:spPr>
        <p:txBody>
          <a:bodyPr>
            <a:normAutofit/>
          </a:bodyPr>
          <a:lstStyle/>
          <a:p>
            <a:r>
              <a:rPr lang="en-US" b="1">
                <a:solidFill>
                  <a:srgbClr val="FFFFFF"/>
                </a:solidFill>
                <a:effectLst>
                  <a:outerShdw blurRad="38100" dist="38100" dir="2700000" algn="tl">
                    <a:srgbClr val="000000">
                      <a:alpha val="43137"/>
                    </a:srgbClr>
                  </a:outerShdw>
                </a:effectLst>
              </a:rPr>
              <a:t>Workforce Solutions Offices</a:t>
            </a:r>
            <a:endParaRPr lang="en-US">
              <a:solidFill>
                <a:srgbClr val="FFFFFF"/>
              </a:solidFill>
            </a:endParaRPr>
          </a:p>
        </p:txBody>
      </p:sp>
      <p:sp>
        <p:nvSpPr>
          <p:cNvPr id="4" name="Content Placeholder 3">
            <a:extLst>
              <a:ext uri="{FF2B5EF4-FFF2-40B4-BE49-F238E27FC236}">
                <a16:creationId xmlns:a16="http://schemas.microsoft.com/office/drawing/2014/main" id="{69CCF33A-6442-4AA2-2735-5833FD4D0D3D}"/>
              </a:ext>
            </a:extLst>
          </p:cNvPr>
          <p:cNvSpPr>
            <a:spLocks noGrp="1"/>
          </p:cNvSpPr>
          <p:nvPr>
            <p:ph idx="1"/>
          </p:nvPr>
        </p:nvSpPr>
        <p:spPr>
          <a:xfrm>
            <a:off x="0" y="2424136"/>
            <a:ext cx="4581525" cy="3966429"/>
          </a:xfrm>
        </p:spPr>
        <p:txBody>
          <a:bodyPr>
            <a:normAutofit fontScale="92500" lnSpcReduction="10000"/>
          </a:bodyPr>
          <a:lstStyle/>
          <a:p>
            <a:pPr>
              <a:lnSpc>
                <a:spcPct val="90000"/>
              </a:lnSpc>
            </a:pPr>
            <a:r>
              <a:rPr lang="en-US" sz="2400" dirty="0"/>
              <a:t>Resource Center</a:t>
            </a:r>
          </a:p>
          <a:p>
            <a:pPr>
              <a:lnSpc>
                <a:spcPct val="90000"/>
              </a:lnSpc>
            </a:pPr>
            <a:r>
              <a:rPr lang="en-US" sz="2400" dirty="0"/>
              <a:t>Employment Specialists</a:t>
            </a:r>
          </a:p>
          <a:p>
            <a:pPr>
              <a:lnSpc>
                <a:spcPct val="90000"/>
              </a:lnSpc>
            </a:pPr>
            <a:r>
              <a:rPr lang="en-US" sz="2400" dirty="0"/>
              <a:t>Free Workshops (In-person &amp; Virtual)</a:t>
            </a:r>
          </a:p>
          <a:p>
            <a:pPr>
              <a:lnSpc>
                <a:spcPct val="90000"/>
              </a:lnSpc>
            </a:pPr>
            <a:r>
              <a:rPr lang="en-US" sz="2400" dirty="0"/>
              <a:t>Access to Job Fairs</a:t>
            </a:r>
          </a:p>
          <a:p>
            <a:pPr>
              <a:lnSpc>
                <a:spcPct val="90000"/>
              </a:lnSpc>
            </a:pPr>
            <a:r>
              <a:rPr lang="en-US" sz="2400" dirty="0"/>
              <a:t>Case Management Services</a:t>
            </a:r>
          </a:p>
          <a:p>
            <a:pPr>
              <a:lnSpc>
                <a:spcPct val="90000"/>
              </a:lnSpc>
            </a:pPr>
            <a:r>
              <a:rPr lang="en-US" sz="2400" dirty="0"/>
              <a:t>Region-specific programs for job seekers</a:t>
            </a:r>
          </a:p>
          <a:p>
            <a:pPr>
              <a:lnSpc>
                <a:spcPct val="90000"/>
              </a:lnSpc>
            </a:pPr>
            <a:r>
              <a:rPr lang="en-US" sz="2400" dirty="0">
                <a:hlinkClick r:id="rId2"/>
              </a:rPr>
              <a:t>WFS Offices available throughout the State</a:t>
            </a:r>
            <a:endParaRPr lang="en-US" sz="2400" dirty="0"/>
          </a:p>
          <a:p>
            <a:pPr>
              <a:lnSpc>
                <a:spcPct val="90000"/>
              </a:lnSpc>
            </a:pPr>
            <a:endParaRPr lang="en-US" dirty="0"/>
          </a:p>
        </p:txBody>
      </p:sp>
      <p:pic>
        <p:nvPicPr>
          <p:cNvPr id="20" name="Picture 19" descr="Picture of workforce solutions office in panhandle region. Employment specialist sitting with a customer. ">
            <a:extLst>
              <a:ext uri="{FF2B5EF4-FFF2-40B4-BE49-F238E27FC236}">
                <a16:creationId xmlns:a16="http://schemas.microsoft.com/office/drawing/2014/main" id="{66D5B369-F02E-FAF2-F1B9-6F50D967EE1B}"/>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4241761" y="1892627"/>
            <a:ext cx="3699935" cy="2203704"/>
          </a:xfrm>
          <a:prstGeom prst="rect">
            <a:avLst/>
          </a:prstGeom>
        </p:spPr>
      </p:pic>
      <p:pic>
        <p:nvPicPr>
          <p:cNvPr id="18" name="Picture 17" descr="Workforce Solutions Greater Dallas resource room consisting of unoccupied computers. ">
            <a:extLst>
              <a:ext uri="{FF2B5EF4-FFF2-40B4-BE49-F238E27FC236}">
                <a16:creationId xmlns:a16="http://schemas.microsoft.com/office/drawing/2014/main" id="{C543E27D-0D5E-B9BD-001E-8BE43FDE8D65}"/>
              </a:ext>
            </a:extLst>
          </p:cNvPr>
          <p:cNvPicPr>
            <a:picLocks noChangeAspect="1"/>
          </p:cNvPicPr>
          <p:nvPr/>
        </p:nvPicPr>
        <p: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rcRect/>
          <a:stretch/>
        </p:blipFill>
        <p:spPr>
          <a:xfrm>
            <a:off x="4241761" y="4186861"/>
            <a:ext cx="3699935" cy="2203704"/>
          </a:xfrm>
          <a:prstGeom prst="rect">
            <a:avLst/>
          </a:prstGeom>
        </p:spPr>
      </p:pic>
      <p:pic>
        <p:nvPicPr>
          <p:cNvPr id="16" name="Content Placeholder 15" descr="Picture of a career counselor working with a customer in Workforce Solutions gulf coast region. ">
            <a:extLst>
              <a:ext uri="{FF2B5EF4-FFF2-40B4-BE49-F238E27FC236}">
                <a16:creationId xmlns:a16="http://schemas.microsoft.com/office/drawing/2014/main" id="{19D0E479-AB7A-FAAB-F75E-E05A77E360AE}"/>
              </a:ext>
            </a:extLst>
          </p:cNvPr>
          <p:cNvPicPr>
            <a:picLocks noChangeAspect="1"/>
          </p:cNvPicPr>
          <p:nvPr/>
        </p:nvPicPr>
        <p:blipFill>
          <a:blip r:embed="rId7" cstate="email">
            <a:extLst>
              <a:ext uri="{28A0092B-C50C-407E-A947-70E740481C1C}">
                <a14:useLocalDpi xmlns:a14="http://schemas.microsoft.com/office/drawing/2010/main"/>
              </a:ext>
              <a:ext uri="{837473B0-CC2E-450A-ABE3-18F120FF3D39}">
                <a1611:picAttrSrcUrl xmlns:a1611="http://schemas.microsoft.com/office/drawing/2016/11/main" r:id="rId8"/>
              </a:ext>
            </a:extLst>
          </a:blip>
          <a:srcRect/>
          <a:stretch/>
        </p:blipFill>
        <p:spPr>
          <a:xfrm>
            <a:off x="8042494" y="1892627"/>
            <a:ext cx="3699935" cy="4497938"/>
          </a:xfrm>
          <a:prstGeom prst="rect">
            <a:avLst/>
          </a:prstGeom>
        </p:spPr>
      </p:pic>
      <p:pic>
        <p:nvPicPr>
          <p:cNvPr id="5" name="Picture 4">
            <a:extLst>
              <a:ext uri="{FF2B5EF4-FFF2-40B4-BE49-F238E27FC236}">
                <a16:creationId xmlns:a16="http://schemas.microsoft.com/office/drawing/2014/main" id="{783AABD0-1E8F-B24B-29D9-23759F60117D}"/>
              </a:ext>
              <a:ext uri="{C183D7F6-B498-43B3-948B-1728B52AA6E4}">
                <adec:decorative xmlns:adec="http://schemas.microsoft.com/office/drawing/2017/decorative" val="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b="-1"/>
          <a:stretch/>
        </p:blipFill>
        <p:spPr>
          <a:xfrm>
            <a:off x="10523122" y="601709"/>
            <a:ext cx="1219307" cy="1214694"/>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2434710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B662C-68D9-F716-4CCC-5FCBA3F1BB24}"/>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Adult Education Literacy (AEL)</a:t>
            </a:r>
          </a:p>
        </p:txBody>
      </p:sp>
      <p:sp>
        <p:nvSpPr>
          <p:cNvPr id="3" name="Content Placeholder 2">
            <a:extLst>
              <a:ext uri="{FF2B5EF4-FFF2-40B4-BE49-F238E27FC236}">
                <a16:creationId xmlns:a16="http://schemas.microsoft.com/office/drawing/2014/main" id="{45DC92D7-6352-24F0-D2C1-5E91BB93FC2D}"/>
              </a:ext>
            </a:extLst>
          </p:cNvPr>
          <p:cNvSpPr>
            <a:spLocks noGrp="1"/>
          </p:cNvSpPr>
          <p:nvPr>
            <p:ph idx="1"/>
          </p:nvPr>
        </p:nvSpPr>
        <p:spPr/>
        <p:txBody>
          <a:bodyPr/>
          <a:lstStyle/>
          <a:p>
            <a:r>
              <a:rPr lang="en-US" sz="2800" dirty="0"/>
              <a:t>Serves job seekers that are 16 or older</a:t>
            </a:r>
          </a:p>
          <a:p>
            <a:r>
              <a:rPr lang="en-US" sz="2800" dirty="0"/>
              <a:t>Serves ESL job seekers</a:t>
            </a:r>
          </a:p>
          <a:p>
            <a:r>
              <a:rPr lang="en-US" sz="2800" dirty="0"/>
              <a:t>Provide free English, math, reading, and writing classes</a:t>
            </a:r>
          </a:p>
          <a:p>
            <a:r>
              <a:rPr lang="en-US" sz="2800" dirty="0"/>
              <a:t>Gain access to resources such as tutors</a:t>
            </a:r>
          </a:p>
          <a:p>
            <a:r>
              <a:rPr lang="en-US" sz="2800" dirty="0"/>
              <a:t>Assistance in overcoming barriers to employment</a:t>
            </a:r>
          </a:p>
          <a:p>
            <a:endParaRPr lang="en-US" dirty="0"/>
          </a:p>
        </p:txBody>
      </p:sp>
      <p:pic>
        <p:nvPicPr>
          <p:cNvPr id="4" name="Picture 3">
            <a:extLst>
              <a:ext uri="{FF2B5EF4-FFF2-40B4-BE49-F238E27FC236}">
                <a16:creationId xmlns:a16="http://schemas.microsoft.com/office/drawing/2014/main" id="{AFDEF8A3-5DAD-ED94-E37D-9B2255F5A2E4}"/>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10523122" y="601709"/>
            <a:ext cx="1219307" cy="1214694"/>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pic>
        <p:nvPicPr>
          <p:cNvPr id="5" name="Picture 4" descr="A picture of a computer keyboard with a button that reads Adult Education">
            <a:extLst>
              <a:ext uri="{FF2B5EF4-FFF2-40B4-BE49-F238E27FC236}">
                <a16:creationId xmlns:a16="http://schemas.microsoft.com/office/drawing/2014/main" id="{599316A2-C8F5-4F2A-97A1-3FB3454EEAD1}"/>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b="-1"/>
          <a:stretch/>
        </p:blipFill>
        <p:spPr>
          <a:xfrm>
            <a:off x="8258964" y="3152775"/>
            <a:ext cx="3483465" cy="347294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effectLst>
            <a:softEdge rad="635000"/>
          </a:effectLst>
        </p:spPr>
      </p:pic>
      <p:sp>
        <p:nvSpPr>
          <p:cNvPr id="6" name="TextBox 5">
            <a:extLst>
              <a:ext uri="{FF2B5EF4-FFF2-40B4-BE49-F238E27FC236}">
                <a16:creationId xmlns:a16="http://schemas.microsoft.com/office/drawing/2014/main" id="{8F890FD0-0451-F5F8-E7AB-F6408622D607}"/>
              </a:ext>
            </a:extLst>
          </p:cNvPr>
          <p:cNvSpPr txBox="1"/>
          <p:nvPr/>
        </p:nvSpPr>
        <p:spPr>
          <a:xfrm>
            <a:off x="10137018" y="6625715"/>
            <a:ext cx="1606933" cy="307777"/>
          </a:xfrm>
          <a:prstGeom prst="rect">
            <a:avLst/>
          </a:prstGeom>
          <a:solidFill>
            <a:srgbClr val="000000"/>
          </a:solidFill>
        </p:spPr>
        <p:txBody>
          <a:bodyPr wrap="square" rtlCol="0">
            <a:spAutoFit/>
          </a:bodyPr>
          <a:lstStyle/>
          <a:p>
            <a:pPr algn="r">
              <a:spcAft>
                <a:spcPts val="600"/>
              </a:spcAft>
            </a:pPr>
            <a:r>
              <a:rPr lang="en-US" sz="700">
                <a:solidFill>
                  <a:srgbClr val="FFFFFF"/>
                </a:solidFill>
                <a:hlinkClick r:id="rId4" tooltip="https://www.picpedia.org/keyboard/a/adult-education.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541381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950EF-D119-43F7-9A9F-4D0FC6275B29}"/>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Special Populations</a:t>
            </a:r>
          </a:p>
        </p:txBody>
      </p:sp>
      <p:pic>
        <p:nvPicPr>
          <p:cNvPr id="5" name="Content Placeholder 4" descr="2 adults and 2 kids sitting on the ground outdoors">
            <a:extLst>
              <a:ext uri="{FF2B5EF4-FFF2-40B4-BE49-F238E27FC236}">
                <a16:creationId xmlns:a16="http://schemas.microsoft.com/office/drawing/2014/main" id="{2CE3F808-F4AA-4157-9B6E-8A55F7D11FA7}"/>
              </a:ext>
            </a:extLst>
          </p:cNvPr>
          <p:cNvPicPr>
            <a:picLocks noGrp="1" noChangeAspect="1"/>
          </p:cNvPicPr>
          <p:nvPr>
            <p:ph idx="1"/>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971549" y="2665153"/>
            <a:ext cx="4752975" cy="3171825"/>
          </a:xfrm>
        </p:spPr>
      </p:pic>
      <p:sp>
        <p:nvSpPr>
          <p:cNvPr id="7" name="TextBox 6">
            <a:extLst>
              <a:ext uri="{FF2B5EF4-FFF2-40B4-BE49-F238E27FC236}">
                <a16:creationId xmlns:a16="http://schemas.microsoft.com/office/drawing/2014/main" id="{F3CEF445-771B-44F5-95B0-D762A876E3EE}"/>
              </a:ext>
            </a:extLst>
          </p:cNvPr>
          <p:cNvSpPr txBox="1"/>
          <p:nvPr/>
        </p:nvSpPr>
        <p:spPr>
          <a:xfrm>
            <a:off x="223836" y="1762422"/>
            <a:ext cx="6505437" cy="830997"/>
          </a:xfrm>
          <a:prstGeom prst="rect">
            <a:avLst/>
          </a:prstGeom>
          <a:noFill/>
        </p:spPr>
        <p:txBody>
          <a:bodyPr wrap="square" rtlCol="0">
            <a:spAutoFit/>
          </a:bodyPr>
          <a:lstStyle/>
          <a:p>
            <a:pPr algn="ctr"/>
            <a:r>
              <a:rPr lang="en-US" sz="2400" b="1" dirty="0">
                <a:latin typeface="+mj-lt"/>
              </a:rPr>
              <a:t>Foster Youth Texas College Tuition &amp; Fee Waiver &amp; The Education/ Training Voucher</a:t>
            </a:r>
          </a:p>
        </p:txBody>
      </p:sp>
      <p:sp>
        <p:nvSpPr>
          <p:cNvPr id="9" name="TextBox 8">
            <a:extLst>
              <a:ext uri="{FF2B5EF4-FFF2-40B4-BE49-F238E27FC236}">
                <a16:creationId xmlns:a16="http://schemas.microsoft.com/office/drawing/2014/main" id="{53876A4F-7019-4140-8F79-A703D187E7A4}"/>
              </a:ext>
            </a:extLst>
          </p:cNvPr>
          <p:cNvSpPr txBox="1"/>
          <p:nvPr/>
        </p:nvSpPr>
        <p:spPr>
          <a:xfrm>
            <a:off x="6729273" y="2029122"/>
            <a:ext cx="5120840"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hlinkClick r:id="rId4"/>
              </a:rPr>
              <a:t>Vocational Rehabilitation Services</a:t>
            </a:r>
            <a:endParaRPr lang="en-US" sz="2400" b="1" dirty="0">
              <a:effectLst>
                <a:outerShdw blurRad="38100" dist="38100" dir="2700000" algn="tl">
                  <a:srgbClr val="000000">
                    <a:alpha val="43137"/>
                  </a:srgbClr>
                </a:outerShdw>
              </a:effectLst>
            </a:endParaRPr>
          </a:p>
        </p:txBody>
      </p:sp>
      <p:pic>
        <p:nvPicPr>
          <p:cNvPr id="11" name="Picture 10" descr="A person sitting at a desk">
            <a:extLst>
              <a:ext uri="{FF2B5EF4-FFF2-40B4-BE49-F238E27FC236}">
                <a16:creationId xmlns:a16="http://schemas.microsoft.com/office/drawing/2014/main" id="{79E8ED96-7339-4A76-9C8E-E58AFBEEDBD6}"/>
              </a:ext>
            </a:extLst>
          </p:cNvPr>
          <p:cNvPicPr>
            <a:picLocks noChangeAspect="1"/>
          </p:cNvPicPr>
          <p:nvPr/>
        </p:nvPicPr>
        <p: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6897949" y="2593419"/>
            <a:ext cx="4762774" cy="3176770"/>
          </a:xfrm>
          <a:prstGeom prst="rect">
            <a:avLst/>
          </a:prstGeom>
        </p:spPr>
      </p:pic>
      <p:pic>
        <p:nvPicPr>
          <p:cNvPr id="3" name="Picture 2">
            <a:extLst>
              <a:ext uri="{FF2B5EF4-FFF2-40B4-BE49-F238E27FC236}">
                <a16:creationId xmlns:a16="http://schemas.microsoft.com/office/drawing/2014/main" id="{D41DFC3B-69E9-9AD7-F7BF-7A883D76B5C4}"/>
              </a:ext>
              <a:ext uri="{C183D7F6-B498-43B3-948B-1728B52AA6E4}">
                <adec:decorative xmlns:adec="http://schemas.microsoft.com/office/drawing/2017/decorative" val="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1"/>
          <a:stretch/>
        </p:blipFill>
        <p:spPr>
          <a:xfrm>
            <a:off x="10708387" y="702156"/>
            <a:ext cx="1017650" cy="1013800"/>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784643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39D54C-5E0B-282F-CC85-9FF1CCDD9C5B}"/>
              </a:ext>
            </a:extLst>
          </p:cNvPr>
          <p:cNvSpPr>
            <a:spLocks noGrp="1"/>
          </p:cNvSpPr>
          <p:nvPr>
            <p:ph type="title"/>
          </p:nvPr>
        </p:nvSpPr>
        <p:spPr/>
        <p:txBody>
          <a:bodyPr/>
          <a:lstStyle/>
          <a:p>
            <a:r>
              <a:rPr lang="en-US" dirty="0"/>
              <a:t>Job Readiness Training Modules &amp; Cert. of Completion</a:t>
            </a:r>
          </a:p>
        </p:txBody>
      </p:sp>
      <p:sp>
        <p:nvSpPr>
          <p:cNvPr id="7" name="Content Placeholder 6" descr="URL for the job readiness modules: https://www.livebinders.com/play/play?id=2172994">
            <a:extLst>
              <a:ext uri="{FF2B5EF4-FFF2-40B4-BE49-F238E27FC236}">
                <a16:creationId xmlns:a16="http://schemas.microsoft.com/office/drawing/2014/main" id="{10ED09C8-6819-B319-1CC7-1AB506EE5088}"/>
              </a:ext>
            </a:extLst>
          </p:cNvPr>
          <p:cNvSpPr>
            <a:spLocks noGrp="1"/>
          </p:cNvSpPr>
          <p:nvPr>
            <p:ph sz="half" idx="2"/>
          </p:nvPr>
        </p:nvSpPr>
        <p:spPr>
          <a:xfrm>
            <a:off x="872320" y="6254883"/>
            <a:ext cx="6464300" cy="502497"/>
          </a:xfrm>
        </p:spPr>
        <p:txBody>
          <a:bodyPr>
            <a:normAutofit/>
          </a:bodyPr>
          <a:lstStyle/>
          <a:p>
            <a:pPr marL="0" indent="0">
              <a:buNone/>
            </a:pPr>
            <a:r>
              <a:rPr lang="en-US" sz="2400" dirty="0">
                <a:solidFill>
                  <a:schemeClr val="accent1"/>
                </a:solidFill>
                <a:hlinkClick r:id="rId2">
                  <a:extLst>
                    <a:ext uri="{A12FA001-AC4F-418D-AE19-62706E023703}">
                      <ahyp:hlinkClr xmlns:ahyp="http://schemas.microsoft.com/office/drawing/2018/hyperlinkcolor" val="tx"/>
                    </a:ext>
                  </a:extLst>
                </a:hlinkClick>
              </a:rPr>
              <a:t>https://www.livebinders.com/play/play?id=2172994</a:t>
            </a:r>
            <a:endParaRPr lang="en-US" sz="2400" dirty="0">
              <a:solidFill>
                <a:schemeClr val="accent1"/>
              </a:solidFill>
            </a:endParaRPr>
          </a:p>
        </p:txBody>
      </p:sp>
      <p:pic>
        <p:nvPicPr>
          <p:cNvPr id="2" name="Picture 1" descr="screen shot of the job readiness curriculum live binder">
            <a:hlinkClick r:id="rId2"/>
            <a:extLst>
              <a:ext uri="{FF2B5EF4-FFF2-40B4-BE49-F238E27FC236}">
                <a16:creationId xmlns:a16="http://schemas.microsoft.com/office/drawing/2014/main" id="{F54DCDBA-7D1E-A324-E672-244EB91179B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9419" y="2028021"/>
            <a:ext cx="4714140" cy="4100321"/>
          </a:xfrm>
          <a:prstGeom prst="rect">
            <a:avLst/>
          </a:prstGeom>
        </p:spPr>
      </p:pic>
      <p:pic>
        <p:nvPicPr>
          <p:cNvPr id="3" name="Picture 2" descr="screen shot of the job readiness curriculum live binder">
            <a:hlinkClick r:id="rId2"/>
            <a:extLst>
              <a:ext uri="{FF2B5EF4-FFF2-40B4-BE49-F238E27FC236}">
                <a16:creationId xmlns:a16="http://schemas.microsoft.com/office/drawing/2014/main" id="{968D613E-51DA-5A86-BA86-3B037A37281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82274" y="1912933"/>
            <a:ext cx="3330053" cy="4319374"/>
          </a:xfrm>
          <a:prstGeom prst="rect">
            <a:avLst/>
          </a:prstGeom>
        </p:spPr>
      </p:pic>
      <p:pic>
        <p:nvPicPr>
          <p:cNvPr id="9" name="Picture 8" descr="QR Code to access the Job Readiness Training modules">
            <a:extLst>
              <a:ext uri="{FF2B5EF4-FFF2-40B4-BE49-F238E27FC236}">
                <a16:creationId xmlns:a16="http://schemas.microsoft.com/office/drawing/2014/main" id="{276FB848-7C10-8D89-FDF8-8A3104FEE1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12327" y="2407593"/>
            <a:ext cx="3330053" cy="3330053"/>
          </a:xfrm>
          <a:prstGeom prst="rect">
            <a:avLst/>
          </a:prstGeom>
        </p:spPr>
      </p:pic>
    </p:spTree>
    <p:extLst>
      <p:ext uri="{BB962C8B-B14F-4D97-AF65-F5344CB8AC3E}">
        <p14:creationId xmlns:p14="http://schemas.microsoft.com/office/powerpoint/2010/main" val="2246905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0F3D-7093-420A-8AC9-6049856865BF}"/>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Where Can You Find Jobs?</a:t>
            </a:r>
          </a:p>
        </p:txBody>
      </p:sp>
      <p:sp>
        <p:nvSpPr>
          <p:cNvPr id="3" name="Content Placeholder 2">
            <a:extLst>
              <a:ext uri="{FF2B5EF4-FFF2-40B4-BE49-F238E27FC236}">
                <a16:creationId xmlns:a16="http://schemas.microsoft.com/office/drawing/2014/main" id="{5F03045A-9660-4992-A957-954F9ED89D06}"/>
              </a:ext>
            </a:extLst>
          </p:cNvPr>
          <p:cNvSpPr>
            <a:spLocks noGrp="1"/>
          </p:cNvSpPr>
          <p:nvPr>
            <p:ph idx="1"/>
          </p:nvPr>
        </p:nvSpPr>
        <p:spPr>
          <a:xfrm>
            <a:off x="676657" y="2011680"/>
            <a:ext cx="6221294" cy="4637695"/>
          </a:xfrm>
        </p:spPr>
        <p:txBody>
          <a:bodyPr>
            <a:normAutofit/>
          </a:bodyPr>
          <a:lstStyle/>
          <a:p>
            <a:pPr marL="0" indent="0">
              <a:buNone/>
            </a:pPr>
            <a:r>
              <a:rPr lang="en-US" dirty="0">
                <a:latin typeface="Adobe Devanagari" panose="02040503050201020203" pitchFamily="18" charset="0"/>
                <a:cs typeface="Adobe Devanagari" panose="02040503050201020203" pitchFamily="18" charset="0"/>
              </a:rPr>
              <a:t>1.</a:t>
            </a:r>
            <a:r>
              <a:rPr lang="en-US" dirty="0"/>
              <a:t> </a:t>
            </a:r>
            <a:r>
              <a:rPr lang="en-US" dirty="0">
                <a:latin typeface="Adobe Devanagari" panose="02040503050201020203" pitchFamily="18" charset="0"/>
                <a:cs typeface="Adobe Devanagari" panose="02040503050201020203" pitchFamily="18" charset="0"/>
              </a:rPr>
              <a:t>Networking/Social Networking</a:t>
            </a:r>
          </a:p>
          <a:p>
            <a:pPr marL="0" indent="0">
              <a:buNone/>
            </a:pPr>
            <a:r>
              <a:rPr lang="en-US" dirty="0">
                <a:latin typeface="Adobe Devanagari" panose="02040503050201020203" pitchFamily="18" charset="0"/>
                <a:cs typeface="Adobe Devanagari" panose="02040503050201020203" pitchFamily="18" charset="0"/>
              </a:rPr>
              <a:t>2. Referrals</a:t>
            </a:r>
          </a:p>
          <a:p>
            <a:pPr marL="0" indent="0">
              <a:buNone/>
            </a:pPr>
            <a:r>
              <a:rPr lang="en-US" dirty="0">
                <a:latin typeface="Adobe Devanagari" panose="02040503050201020203" pitchFamily="18" charset="0"/>
                <a:cs typeface="Adobe Devanagari" panose="02040503050201020203" pitchFamily="18" charset="0"/>
              </a:rPr>
              <a:t>3. Job Fairs</a:t>
            </a:r>
          </a:p>
          <a:p>
            <a:pPr marL="0" indent="0">
              <a:buNone/>
            </a:pPr>
            <a:r>
              <a:rPr lang="en-US" dirty="0">
                <a:latin typeface="Adobe Devanagari" panose="02040503050201020203" pitchFamily="18" charset="0"/>
                <a:cs typeface="Adobe Devanagari" panose="02040503050201020203" pitchFamily="18" charset="0"/>
              </a:rPr>
              <a:t>4. Company Websites</a:t>
            </a:r>
          </a:p>
          <a:p>
            <a:pPr marL="0" indent="0">
              <a:buNone/>
            </a:pPr>
            <a:r>
              <a:rPr lang="en-US" dirty="0">
                <a:latin typeface="Adobe Devanagari" panose="02040503050201020203" pitchFamily="18" charset="0"/>
                <a:cs typeface="Adobe Devanagari" panose="02040503050201020203" pitchFamily="18" charset="0"/>
              </a:rPr>
              <a:t>5. Cold Calling</a:t>
            </a:r>
          </a:p>
          <a:p>
            <a:pPr marL="0" indent="0">
              <a:buNone/>
            </a:pPr>
            <a:r>
              <a:rPr lang="en-US" dirty="0">
                <a:latin typeface="Adobe Devanagari" panose="02040503050201020203" pitchFamily="18" charset="0"/>
                <a:cs typeface="Adobe Devanagari" panose="02040503050201020203" pitchFamily="18" charset="0"/>
              </a:rPr>
              <a:t>6. Headhunters/Recruiters</a:t>
            </a:r>
          </a:p>
          <a:p>
            <a:pPr marL="0" indent="0">
              <a:buNone/>
            </a:pPr>
            <a:r>
              <a:rPr lang="en-US" dirty="0">
                <a:latin typeface="Adobe Devanagari" panose="02040503050201020203" pitchFamily="18" charset="0"/>
                <a:cs typeface="Adobe Devanagari" panose="02040503050201020203" pitchFamily="18" charset="0"/>
              </a:rPr>
              <a:t>7. Temp Agencies</a:t>
            </a:r>
          </a:p>
          <a:p>
            <a:pPr marL="0" indent="0">
              <a:buNone/>
            </a:pPr>
            <a:r>
              <a:rPr lang="en-US" dirty="0">
                <a:latin typeface="Adobe Devanagari" panose="02040503050201020203" pitchFamily="18" charset="0"/>
                <a:cs typeface="Adobe Devanagari" panose="02040503050201020203" pitchFamily="18" charset="0"/>
              </a:rPr>
              <a:t>8. Creative Tactics</a:t>
            </a:r>
          </a:p>
          <a:p>
            <a:pPr marL="0" indent="0">
              <a:buNone/>
            </a:pPr>
            <a:r>
              <a:rPr lang="en-US" dirty="0">
                <a:latin typeface="Adobe Devanagari" panose="02040503050201020203" pitchFamily="18" charset="0"/>
                <a:cs typeface="Adobe Devanagari" panose="02040503050201020203" pitchFamily="18" charset="0"/>
              </a:rPr>
              <a:t>9. Job Search Websites</a:t>
            </a:r>
            <a:endParaRPr lang="en-US" dirty="0"/>
          </a:p>
        </p:txBody>
      </p:sp>
      <p:pic>
        <p:nvPicPr>
          <p:cNvPr id="5" name="Picture 4" descr="Diagram&#10;&#10;Description automatically generated">
            <a:extLst>
              <a:ext uri="{FF2B5EF4-FFF2-40B4-BE49-F238E27FC236}">
                <a16:creationId xmlns:a16="http://schemas.microsoft.com/office/drawing/2014/main" id="{DECAF3CA-57A6-4883-81DD-AB252EDB07C4}"/>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5228137" y="1888495"/>
            <a:ext cx="6221295" cy="4491775"/>
          </a:xfrm>
          <a:prstGeom prst="rect">
            <a:avLst/>
          </a:prstGeom>
        </p:spPr>
      </p:pic>
      <p:pic>
        <p:nvPicPr>
          <p:cNvPr id="4" name="Picture 3" descr="Logo&#10;&#10;Description automatically generated">
            <a:extLst>
              <a:ext uri="{FF2B5EF4-FFF2-40B4-BE49-F238E27FC236}">
                <a16:creationId xmlns:a16="http://schemas.microsoft.com/office/drawing/2014/main" id="{E04B83D9-3F81-7876-00D4-CFC170576B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89617" y="638199"/>
            <a:ext cx="1151220" cy="1136460"/>
          </a:xfrm>
          <a:prstGeom prst="rect">
            <a:avLst/>
          </a:prstGeom>
        </p:spPr>
      </p:pic>
    </p:spTree>
    <p:extLst>
      <p:ext uri="{BB962C8B-B14F-4D97-AF65-F5344CB8AC3E}">
        <p14:creationId xmlns:p14="http://schemas.microsoft.com/office/powerpoint/2010/main" val="140929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94EFA-2DBF-4944-D2EE-1ED4A671A1BD}"/>
              </a:ext>
            </a:extLst>
          </p:cNvPr>
          <p:cNvSpPr>
            <a:spLocks noGrp="1"/>
          </p:cNvSpPr>
          <p:nvPr>
            <p:ph type="title"/>
          </p:nvPr>
        </p:nvSpPr>
        <p:spPr>
          <a:xfrm>
            <a:off x="581192" y="702156"/>
            <a:ext cx="11029616" cy="1013800"/>
          </a:xfrm>
        </p:spPr>
        <p:txBody>
          <a:bodyPr>
            <a:normAutofit fontScale="90000"/>
          </a:bodyPr>
          <a:lstStyle/>
          <a:p>
            <a:r>
              <a:rPr lang="en-US" sz="3200" b="1" dirty="0">
                <a:effectLst>
                  <a:outerShdw blurRad="38100" dist="38100" dir="2700000" algn="tl">
                    <a:srgbClr val="000000">
                      <a:alpha val="43137"/>
                    </a:srgbClr>
                  </a:outerShdw>
                </a:effectLst>
              </a:rPr>
              <a:t>Barriers to Purposeful attainment: Low GRIT</a:t>
            </a:r>
          </a:p>
        </p:txBody>
      </p:sp>
      <p:sp>
        <p:nvSpPr>
          <p:cNvPr id="3" name="Content Placeholder 2">
            <a:extLst>
              <a:ext uri="{FF2B5EF4-FFF2-40B4-BE49-F238E27FC236}">
                <a16:creationId xmlns:a16="http://schemas.microsoft.com/office/drawing/2014/main" id="{49309607-E533-0D2E-1C5D-7920C01FC305}"/>
              </a:ext>
              <a:ext uri="{C183D7F6-B498-43B3-948B-1728B52AA6E4}">
                <adec:decorative xmlns:adec="http://schemas.microsoft.com/office/drawing/2017/decorative" val="0"/>
              </a:ext>
            </a:extLst>
          </p:cNvPr>
          <p:cNvSpPr>
            <a:spLocks noGrp="1"/>
          </p:cNvSpPr>
          <p:nvPr>
            <p:ph idx="1"/>
          </p:nvPr>
        </p:nvSpPr>
        <p:spPr>
          <a:xfrm>
            <a:off x="581192" y="2180496"/>
            <a:ext cx="11029615" cy="3678303"/>
          </a:xfrm>
        </p:spPr>
        <p:txBody>
          <a:bodyPr>
            <a:normAutofit/>
          </a:bodyPr>
          <a:lstStyle/>
          <a:p>
            <a:r>
              <a:rPr lang="en-US" sz="3200" b="1" u="sng" dirty="0"/>
              <a:t>Low GRIT</a:t>
            </a:r>
            <a:endParaRPr lang="en-US" sz="3200" dirty="0"/>
          </a:p>
          <a:p>
            <a:pPr lvl="1"/>
            <a:r>
              <a:rPr lang="en-US" sz="3200" dirty="0">
                <a:solidFill>
                  <a:schemeClr val="tx1">
                    <a:lumMod val="95000"/>
                    <a:lumOff val="5000"/>
                  </a:schemeClr>
                </a:solidFill>
              </a:rPr>
              <a:t>Low passion, </a:t>
            </a:r>
            <a:r>
              <a:rPr lang="en-US" sz="3200" b="1" u="sng" dirty="0">
                <a:solidFill>
                  <a:schemeClr val="tx1">
                    <a:lumMod val="95000"/>
                    <a:lumOff val="5000"/>
                  </a:schemeClr>
                </a:solidFill>
              </a:rPr>
              <a:t>unwilling</a:t>
            </a:r>
            <a:r>
              <a:rPr lang="en-US" sz="3200" dirty="0">
                <a:solidFill>
                  <a:schemeClr val="tx1">
                    <a:lumMod val="95000"/>
                    <a:lumOff val="5000"/>
                  </a:schemeClr>
                </a:solidFill>
              </a:rPr>
              <a:t> to put forth effort, Low perseverance</a:t>
            </a:r>
          </a:p>
          <a:p>
            <a:pPr lvl="1"/>
            <a:r>
              <a:rPr lang="en-US" sz="3200" dirty="0">
                <a:solidFill>
                  <a:srgbClr val="00B050"/>
                </a:solidFill>
              </a:rPr>
              <a:t>Understand student/customer motivations (Identify Passion)</a:t>
            </a:r>
          </a:p>
          <a:p>
            <a:pPr lvl="1"/>
            <a:r>
              <a:rPr lang="en-US" sz="3200" dirty="0">
                <a:solidFill>
                  <a:srgbClr val="00B050"/>
                </a:solidFill>
              </a:rPr>
              <a:t>Setting SMART goals (Encourage effort)</a:t>
            </a:r>
            <a:endParaRPr lang="en-US" sz="3200" b="1" dirty="0">
              <a:solidFill>
                <a:srgbClr val="00B050"/>
              </a:solidFill>
            </a:endParaRPr>
          </a:p>
          <a:p>
            <a:pPr lvl="1"/>
            <a:r>
              <a:rPr lang="en-US" sz="3200" b="1" dirty="0">
                <a:solidFill>
                  <a:srgbClr val="00B050"/>
                </a:solidFill>
              </a:rPr>
              <a:t>Empower</a:t>
            </a:r>
            <a:r>
              <a:rPr lang="en-US" sz="3200" dirty="0">
                <a:solidFill>
                  <a:srgbClr val="00B050"/>
                </a:solidFill>
              </a:rPr>
              <a:t> with autonomy (Enhance Perseverance)</a:t>
            </a:r>
          </a:p>
        </p:txBody>
      </p:sp>
    </p:spTree>
    <p:extLst>
      <p:ext uri="{BB962C8B-B14F-4D97-AF65-F5344CB8AC3E}">
        <p14:creationId xmlns:p14="http://schemas.microsoft.com/office/powerpoint/2010/main" val="2710369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52D77-2CBA-4452-8A2D-341DA63D0AE0}"/>
              </a:ext>
            </a:extLst>
          </p:cNvPr>
          <p:cNvSpPr>
            <a:spLocks noGrp="1"/>
          </p:cNvSpPr>
          <p:nvPr>
            <p:ph type="title"/>
          </p:nvPr>
        </p:nvSpPr>
        <p:spPr/>
        <p:txBody>
          <a:bodyPr>
            <a:normAutofit/>
          </a:bodyPr>
          <a:lstStyle/>
          <a:p>
            <a:r>
              <a:rPr lang="en-US" sz="36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WorkinTexas.com</a:t>
            </a:r>
          </a:p>
        </p:txBody>
      </p:sp>
      <p:sp>
        <p:nvSpPr>
          <p:cNvPr id="3" name="Content Placeholder 2">
            <a:extLst>
              <a:ext uri="{FF2B5EF4-FFF2-40B4-BE49-F238E27FC236}">
                <a16:creationId xmlns:a16="http://schemas.microsoft.com/office/drawing/2014/main" id="{4BE97EA4-5F9C-4635-AE74-45B566401FB4}"/>
              </a:ext>
            </a:extLst>
          </p:cNvPr>
          <p:cNvSpPr>
            <a:spLocks noGrp="1"/>
          </p:cNvSpPr>
          <p:nvPr>
            <p:ph idx="1"/>
          </p:nvPr>
        </p:nvSpPr>
        <p:spPr>
          <a:xfrm>
            <a:off x="242690" y="2389659"/>
            <a:ext cx="5626490" cy="3766185"/>
          </a:xfrm>
        </p:spPr>
        <p:txBody>
          <a:bodyPr>
            <a:noAutofit/>
          </a:bodyPr>
          <a:lstStyle/>
          <a:p>
            <a:pPr>
              <a:buFont typeface="Arial" panose="020B0604020202020204" pitchFamily="34" charset="0"/>
              <a:buChar char="•"/>
            </a:pPr>
            <a:r>
              <a:rPr lang="en-US" sz="2400" dirty="0">
                <a:latin typeface="Verdana" panose="020B0604030504040204" pitchFamily="34" charset="0"/>
                <a:ea typeface="Verdana" panose="020B0604030504040204" pitchFamily="34" charset="0"/>
                <a:cs typeface="Adobe Devanagari" panose="02040503050201020203" pitchFamily="18" charset="0"/>
              </a:rPr>
              <a:t> Search for and apply for jobs</a:t>
            </a:r>
          </a:p>
          <a:p>
            <a:pPr>
              <a:buFont typeface="Arial" panose="020B0604020202020204" pitchFamily="34" charset="0"/>
              <a:buChar char="•"/>
            </a:pPr>
            <a:r>
              <a:rPr lang="en-US" sz="2400" dirty="0">
                <a:latin typeface="Verdana" panose="020B0604030504040204" pitchFamily="34" charset="0"/>
                <a:ea typeface="Verdana" panose="020B0604030504040204" pitchFamily="34" charset="0"/>
                <a:cs typeface="Adobe Devanagari" panose="02040503050201020203" pitchFamily="18" charset="0"/>
              </a:rPr>
              <a:t> Translated into Spanish</a:t>
            </a:r>
          </a:p>
          <a:p>
            <a:pPr>
              <a:buFont typeface="Arial" panose="020B0604020202020204" pitchFamily="34" charset="0"/>
              <a:buChar char="•"/>
            </a:pPr>
            <a:r>
              <a:rPr lang="en-US" sz="2400" dirty="0">
                <a:latin typeface="Verdana" panose="020B0604030504040204" pitchFamily="34" charset="0"/>
                <a:ea typeface="Verdana" panose="020B0604030504040204" pitchFamily="34" charset="0"/>
                <a:cs typeface="Adobe Devanagari" panose="02040503050201020203" pitchFamily="18" charset="0"/>
              </a:rPr>
              <a:t> More secure than other job search websites</a:t>
            </a:r>
          </a:p>
          <a:p>
            <a:pPr>
              <a:buFont typeface="Arial" panose="020B0604020202020204" pitchFamily="34" charset="0"/>
              <a:buChar char="•"/>
            </a:pPr>
            <a:r>
              <a:rPr lang="en-US" sz="2400" dirty="0">
                <a:latin typeface="Verdana" panose="020B0604030504040204" pitchFamily="34" charset="0"/>
                <a:ea typeface="Verdana" panose="020B0604030504040204" pitchFamily="34" charset="0"/>
                <a:cs typeface="Adobe Devanagari" panose="02040503050201020203" pitchFamily="18" charset="0"/>
              </a:rPr>
              <a:t> Employers find YOU!</a:t>
            </a:r>
          </a:p>
          <a:p>
            <a:pPr>
              <a:buFont typeface="Arial" panose="020B0604020202020204" pitchFamily="34" charset="0"/>
              <a:buChar char="•"/>
            </a:pPr>
            <a:r>
              <a:rPr lang="en-US" sz="2400" dirty="0">
                <a:latin typeface="Verdana" panose="020B0604030504040204" pitchFamily="34" charset="0"/>
                <a:ea typeface="Verdana" panose="020B0604030504040204" pitchFamily="34" charset="0"/>
                <a:cs typeface="Adobe Devanagari" panose="02040503050201020203" pitchFamily="18" charset="0"/>
              </a:rPr>
              <a:t> Resume Builder and feedback</a:t>
            </a:r>
          </a:p>
          <a:p>
            <a:pPr>
              <a:buFont typeface="Arial" panose="020B0604020202020204" pitchFamily="34" charset="0"/>
              <a:buChar char="•"/>
            </a:pPr>
            <a:r>
              <a:rPr lang="en-US" sz="2400" dirty="0">
                <a:latin typeface="Verdana" panose="020B0604030504040204" pitchFamily="34" charset="0"/>
                <a:ea typeface="Verdana" panose="020B0604030504040204" pitchFamily="34" charset="0"/>
                <a:cs typeface="Adobe Devanagari" panose="02040503050201020203" pitchFamily="18" charset="0"/>
              </a:rPr>
              <a:t> Access to local resources and workshops</a:t>
            </a:r>
          </a:p>
          <a:p>
            <a:pPr>
              <a:buFont typeface="Arial" panose="020B0604020202020204" pitchFamily="34" charset="0"/>
              <a:buChar char="•"/>
            </a:pPr>
            <a:r>
              <a:rPr lang="en-US" sz="2400" dirty="0">
                <a:latin typeface="Verdana" panose="020B0604030504040204" pitchFamily="34" charset="0"/>
                <a:ea typeface="Verdana" panose="020B0604030504040204" pitchFamily="34" charset="0"/>
                <a:cs typeface="Adobe Devanagari" panose="02040503050201020203" pitchFamily="18" charset="0"/>
              </a:rPr>
              <a:t> Access to real-time, Texas labor market data</a:t>
            </a:r>
          </a:p>
        </p:txBody>
      </p:sp>
      <p:pic>
        <p:nvPicPr>
          <p:cNvPr id="9" name="Picture 8" descr="Work in texas logo">
            <a:hlinkClick r:id="rId2"/>
            <a:extLst>
              <a:ext uri="{FF2B5EF4-FFF2-40B4-BE49-F238E27FC236}">
                <a16:creationId xmlns:a16="http://schemas.microsoft.com/office/drawing/2014/main" id="{D1494436-EF19-42EE-99DB-F348D2580C0E}"/>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5869180" y="4783414"/>
            <a:ext cx="6246620" cy="1988901"/>
          </a:xfrm>
          <a:prstGeom prst="rect">
            <a:avLst/>
          </a:prstGeom>
        </p:spPr>
      </p:pic>
      <p:pic>
        <p:nvPicPr>
          <p:cNvPr id="11" name="Picture 10" descr="A person using a computer to look up job search databases">
            <a:extLst>
              <a:ext uri="{FF2B5EF4-FFF2-40B4-BE49-F238E27FC236}">
                <a16:creationId xmlns:a16="http://schemas.microsoft.com/office/drawing/2014/main" id="{1BA4A4D1-300F-4713-A85A-2A07F452366D}"/>
              </a:ext>
            </a:extLst>
          </p:cNvPr>
          <p:cNvPicPr>
            <a:picLocks noChangeAspect="1"/>
          </p:cNvPicPr>
          <p:nvPr/>
        </p:nvPicPr>
        <p: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6684179" y="1328632"/>
            <a:ext cx="5050589" cy="3365529"/>
          </a:xfrm>
          <a:prstGeom prst="rect">
            <a:avLst/>
          </a:prstGeom>
        </p:spPr>
      </p:pic>
    </p:spTree>
    <p:extLst>
      <p:ext uri="{BB962C8B-B14F-4D97-AF65-F5344CB8AC3E}">
        <p14:creationId xmlns:p14="http://schemas.microsoft.com/office/powerpoint/2010/main" val="7310254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C logo">
            <a:extLst>
              <a:ext uri="{FF2B5EF4-FFF2-40B4-BE49-F238E27FC236}">
                <a16:creationId xmlns:a16="http://schemas.microsoft.com/office/drawing/2014/main" id="{DFD1A3E1-D2A1-46A7-BB4C-4D064D838B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1646" y="637474"/>
            <a:ext cx="1179454" cy="1143163"/>
          </a:xfrm>
          <a:prstGeom prst="rect">
            <a:avLst/>
          </a:prstGeom>
        </p:spPr>
      </p:pic>
      <p:sp>
        <p:nvSpPr>
          <p:cNvPr id="2" name="Title 1">
            <a:extLst>
              <a:ext uri="{FF2B5EF4-FFF2-40B4-BE49-F238E27FC236}">
                <a16:creationId xmlns:a16="http://schemas.microsoft.com/office/drawing/2014/main" id="{1F8AC702-6712-4F91-BAE0-BB11CEED38A1}"/>
              </a:ext>
            </a:extLst>
          </p:cNvPr>
          <p:cNvSpPr>
            <a:spLocks noGrp="1"/>
          </p:cNvSpPr>
          <p:nvPr>
            <p:ph type="title"/>
          </p:nvPr>
        </p:nvSpPr>
        <p:spPr/>
        <p:txBody>
          <a:bodyPr/>
          <a:lstStyle/>
          <a:p>
            <a:r>
              <a:rPr lang="en-US" dirty="0">
                <a:latin typeface="Adobe Devanagari" panose="02040503050201020203" pitchFamily="18" charset="0"/>
                <a:cs typeface="Adobe Devanagari" panose="02040503050201020203" pitchFamily="18" charset="0"/>
              </a:rPr>
              <a:t>Access to Additional Resources</a:t>
            </a:r>
          </a:p>
        </p:txBody>
      </p:sp>
      <p:pic>
        <p:nvPicPr>
          <p:cNvPr id="6" name="Content Placeholder 5" descr="Screen shot from findhelp.org contains text and a blank space for the user to type in a zip code">
            <a:hlinkClick r:id="rId3"/>
            <a:extLst>
              <a:ext uri="{FF2B5EF4-FFF2-40B4-BE49-F238E27FC236}">
                <a16:creationId xmlns:a16="http://schemas.microsoft.com/office/drawing/2014/main" id="{8B709B8F-DA36-4ED1-B277-A8AC863B36B5}"/>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516401" y="2003425"/>
            <a:ext cx="9159197" cy="4622134"/>
          </a:xfrm>
        </p:spPr>
      </p:pic>
    </p:spTree>
    <p:extLst>
      <p:ext uri="{BB962C8B-B14F-4D97-AF65-F5344CB8AC3E}">
        <p14:creationId xmlns:p14="http://schemas.microsoft.com/office/powerpoint/2010/main" val="14416733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729" y="815748"/>
            <a:ext cx="9662541" cy="1088571"/>
          </a:xfrm>
          <a:noFill/>
        </p:spPr>
        <p:txBody>
          <a:bodyPr anchor="ctr">
            <a:normAutofit/>
          </a:bodyPr>
          <a:lstStyle/>
          <a:p>
            <a:pPr algn="ctr"/>
            <a:r>
              <a:rPr lang="en-US" sz="4400" b="1" dirty="0">
                <a:latin typeface="Times New Roman" panose="02020603050405020304" pitchFamily="18" charset="0"/>
                <a:cs typeface="Times New Roman" panose="02020603050405020304" pitchFamily="18" charset="0"/>
              </a:rPr>
              <a:t>Career Information Hotline</a:t>
            </a:r>
          </a:p>
        </p:txBody>
      </p:sp>
      <p:sp>
        <p:nvSpPr>
          <p:cNvPr id="6" name="TextBox 5"/>
          <p:cNvSpPr txBox="1"/>
          <p:nvPr/>
        </p:nvSpPr>
        <p:spPr>
          <a:xfrm>
            <a:off x="1697972" y="2008275"/>
            <a:ext cx="5218643" cy="3710952"/>
          </a:xfrm>
          <a:prstGeom prst="rect">
            <a:avLst/>
          </a:prstGeom>
          <a:noFill/>
        </p:spPr>
        <p:txBody>
          <a:bodyPr wrap="square" rtlCol="0">
            <a:spAutoFit/>
          </a:bodyPr>
          <a:lstStyle/>
          <a:p>
            <a:pPr marL="342900" indent="-342900">
              <a:lnSpc>
                <a:spcPct val="150000"/>
              </a:lnSpc>
              <a:buClr>
                <a:schemeClr val="accent2"/>
              </a:buClr>
              <a:buSzPct val="100000"/>
              <a:buFont typeface="Wingdings" panose="05000000000000000000" pitchFamily="2" charset="2"/>
              <a:buChar char="Ø"/>
              <a:defRPr/>
            </a:pPr>
            <a:r>
              <a:rPr lang="en-US" sz="2400" dirty="0">
                <a:latin typeface="Verdana" panose="020B0604030504040204" pitchFamily="34" charset="0"/>
                <a:ea typeface="Verdana" panose="020B0604030504040204" pitchFamily="34" charset="0"/>
                <a:cs typeface="Times New Roman" panose="02020603050405020304" pitchFamily="18" charset="0"/>
              </a:rPr>
              <a:t>24/7 automated line</a:t>
            </a:r>
          </a:p>
          <a:p>
            <a:pPr marL="342900" indent="-342900">
              <a:lnSpc>
                <a:spcPct val="150000"/>
              </a:lnSpc>
              <a:buClr>
                <a:schemeClr val="accent2"/>
              </a:buClr>
              <a:buSzPct val="100000"/>
              <a:buFont typeface="Wingdings" panose="05000000000000000000" pitchFamily="2" charset="2"/>
              <a:buChar char="Ø"/>
              <a:defRPr/>
            </a:pPr>
            <a:r>
              <a:rPr lang="en-US" sz="2400" dirty="0">
                <a:latin typeface="Verdana" panose="020B0604030504040204" pitchFamily="34" charset="0"/>
                <a:ea typeface="Verdana" panose="020B0604030504040204" pitchFamily="34" charset="0"/>
                <a:cs typeface="Times New Roman" panose="02020603050405020304" pitchFamily="18" charset="0"/>
              </a:rPr>
              <a:t>Get career or college information</a:t>
            </a:r>
          </a:p>
          <a:p>
            <a:pPr marL="856048" lvl="1" indent="-342900">
              <a:buClr>
                <a:schemeClr val="accent2"/>
              </a:buClr>
              <a:buSzPct val="100000"/>
              <a:buFont typeface="Wingdings" panose="05000000000000000000" pitchFamily="2" charset="2"/>
              <a:buChar char="Ø"/>
              <a:defRPr/>
            </a:pPr>
            <a:r>
              <a:rPr lang="en-US" sz="2400" dirty="0">
                <a:latin typeface="Verdana" panose="020B0604030504040204" pitchFamily="34" charset="0"/>
                <a:ea typeface="Verdana" panose="020B0604030504040204" pitchFamily="34" charset="0"/>
                <a:cs typeface="Times New Roman" panose="02020603050405020304" pitchFamily="18" charset="0"/>
              </a:rPr>
              <a:t>3 careers</a:t>
            </a:r>
          </a:p>
          <a:p>
            <a:pPr marL="856048" lvl="1" indent="-342900">
              <a:buClr>
                <a:schemeClr val="accent2"/>
              </a:buClr>
              <a:buSzPct val="100000"/>
              <a:buFont typeface="Wingdings" panose="05000000000000000000" pitchFamily="2" charset="2"/>
              <a:buChar char="Ø"/>
              <a:defRPr/>
            </a:pPr>
            <a:r>
              <a:rPr lang="en-US" sz="2400" dirty="0">
                <a:latin typeface="Verdana" panose="020B0604030504040204" pitchFamily="34" charset="0"/>
                <a:ea typeface="Verdana" panose="020B0604030504040204" pitchFamily="34" charset="0"/>
                <a:cs typeface="Times New Roman" panose="02020603050405020304" pitchFamily="18" charset="0"/>
              </a:rPr>
              <a:t>3 colleges/universities</a:t>
            </a:r>
          </a:p>
          <a:p>
            <a:pPr marL="856048" lvl="1" indent="-342900">
              <a:buClr>
                <a:schemeClr val="accent2"/>
              </a:buClr>
              <a:buSzPct val="100000"/>
              <a:buFont typeface="Wingdings" panose="05000000000000000000" pitchFamily="2" charset="2"/>
              <a:buChar char="Ø"/>
              <a:defRPr/>
            </a:pPr>
            <a:r>
              <a:rPr lang="en-US" sz="2400" dirty="0">
                <a:latin typeface="Verdana" panose="020B0604030504040204" pitchFamily="34" charset="0"/>
                <a:ea typeface="Verdana" panose="020B0604030504040204" pitchFamily="34" charset="0"/>
                <a:cs typeface="Times New Roman" panose="02020603050405020304" pitchFamily="18" charset="0"/>
              </a:rPr>
              <a:t>Can call more than once</a:t>
            </a:r>
          </a:p>
          <a:p>
            <a:pPr marL="856048" lvl="1" indent="-342900">
              <a:buClr>
                <a:schemeClr val="accent2"/>
              </a:buClr>
              <a:buSzPct val="100000"/>
              <a:buFont typeface="Wingdings" panose="05000000000000000000" pitchFamily="2" charset="2"/>
              <a:buChar char="Ø"/>
              <a:defRPr/>
            </a:pPr>
            <a:r>
              <a:rPr lang="en-US" sz="2400" dirty="0">
                <a:latin typeface="Verdana" panose="020B0604030504040204" pitchFamily="34" charset="0"/>
                <a:ea typeface="Verdana" panose="020B0604030504040204" pitchFamily="34" charset="0"/>
                <a:cs typeface="Times New Roman" panose="02020603050405020304" pitchFamily="18" charset="0"/>
              </a:rPr>
              <a:t>Anyone can call</a:t>
            </a:r>
          </a:p>
          <a:p>
            <a:pPr marL="342900" indent="-342900">
              <a:lnSpc>
                <a:spcPct val="150000"/>
              </a:lnSpc>
              <a:buClr>
                <a:schemeClr val="accent2"/>
              </a:buClr>
              <a:buSzPct val="100000"/>
              <a:buFont typeface="Wingdings" panose="05000000000000000000" pitchFamily="2" charset="2"/>
              <a:buChar char="Ø"/>
              <a:defRPr/>
            </a:pPr>
            <a:r>
              <a:rPr lang="en-US" sz="2400" dirty="0">
                <a:latin typeface="Verdana" panose="020B0604030504040204" pitchFamily="34" charset="0"/>
                <a:ea typeface="Verdana" panose="020B0604030504040204" pitchFamily="34" charset="0"/>
                <a:cs typeface="Times New Roman" panose="02020603050405020304" pitchFamily="18" charset="0"/>
              </a:rPr>
              <a:t>Counselor Packets</a:t>
            </a:r>
          </a:p>
        </p:txBody>
      </p:sp>
      <p:pic>
        <p:nvPicPr>
          <p:cNvPr id="3" name="Picture 2" descr="Multiple colored circles with the letters T, W, and C in them. Logo for the TWC free career hotline">
            <a:extLst>
              <a:ext uri="{FF2B5EF4-FFF2-40B4-BE49-F238E27FC236}">
                <a16:creationId xmlns:a16="http://schemas.microsoft.com/office/drawing/2014/main" id="{998DBAD0-B051-46FA-A563-43AB1D890B4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39438" y="2782650"/>
            <a:ext cx="3354590" cy="2257897"/>
          </a:xfrm>
          <a:prstGeom prst="rect">
            <a:avLst/>
          </a:prstGeom>
          <a:ln w="63500">
            <a:solidFill>
              <a:schemeClr val="accent2"/>
            </a:solidFill>
          </a:ln>
        </p:spPr>
      </p:pic>
      <p:sp>
        <p:nvSpPr>
          <p:cNvPr id="4" name="TextBox 3" descr="phone number for the career hotline &#10;1-800-822-7526">
            <a:extLst>
              <a:ext uri="{FF2B5EF4-FFF2-40B4-BE49-F238E27FC236}">
                <a16:creationId xmlns:a16="http://schemas.microsoft.com/office/drawing/2014/main" id="{28B2CF60-F24D-455D-B673-46C91266DA2D}"/>
              </a:ext>
            </a:extLst>
          </p:cNvPr>
          <p:cNvSpPr txBox="1"/>
          <p:nvPr/>
        </p:nvSpPr>
        <p:spPr>
          <a:xfrm>
            <a:off x="1617811" y="6088559"/>
            <a:ext cx="9144000" cy="707886"/>
          </a:xfrm>
          <a:prstGeom prst="rect">
            <a:avLst/>
          </a:prstGeom>
          <a:solidFill>
            <a:srgbClr val="DDDDDD"/>
          </a:solidFill>
        </p:spPr>
        <p:txBody>
          <a:bodyPr wrap="square" rtlCol="0">
            <a:spAutoFit/>
          </a:bodyPr>
          <a:lstStyle/>
          <a:p>
            <a:pPr algn="ctr">
              <a:defRPr/>
            </a:pPr>
            <a:r>
              <a:rPr lang="en-US" sz="4000" b="1" dirty="0">
                <a:solidFill>
                  <a:srgbClr val="002060"/>
                </a:solidFill>
                <a:latin typeface="Times New Roman" panose="02020603050405020304" pitchFamily="18" charset="0"/>
                <a:cs typeface="Times New Roman" panose="02020603050405020304" pitchFamily="18" charset="0"/>
              </a:rPr>
              <a:t>1-800-822-PLAN (7526)</a:t>
            </a:r>
          </a:p>
        </p:txBody>
      </p:sp>
    </p:spTree>
    <p:extLst>
      <p:ext uri="{BB962C8B-B14F-4D97-AF65-F5344CB8AC3E}">
        <p14:creationId xmlns:p14="http://schemas.microsoft.com/office/powerpoint/2010/main" val="3230298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25DEF3-7BE0-B113-69C6-0A6C01F829FB}"/>
              </a:ext>
            </a:extLst>
          </p:cNvPr>
          <p:cNvSpPr>
            <a:spLocks noGrp="1"/>
          </p:cNvSpPr>
          <p:nvPr>
            <p:ph type="title"/>
          </p:nvPr>
        </p:nvSpPr>
        <p:spPr>
          <a:xfrm>
            <a:off x="4902925" y="2588663"/>
            <a:ext cx="6809245" cy="3117905"/>
          </a:xfrm>
        </p:spPr>
        <p:txBody>
          <a:bodyPr>
            <a:normAutofit/>
          </a:bodyPr>
          <a:lstStyle/>
          <a:p>
            <a:pPr algn="ctr"/>
            <a:r>
              <a:rPr lang="en-US" dirty="0">
                <a:solidFill>
                  <a:schemeClr val="tx1"/>
                </a:solidFill>
              </a:rPr>
              <a:t>“</a:t>
            </a:r>
            <a:r>
              <a:rPr lang="en-US" u="sng" dirty="0">
                <a:solidFill>
                  <a:schemeClr val="tx1"/>
                </a:solidFill>
              </a:rPr>
              <a:t>Your</a:t>
            </a:r>
            <a:r>
              <a:rPr lang="en-US" dirty="0">
                <a:solidFill>
                  <a:schemeClr val="tx1"/>
                </a:solidFill>
              </a:rPr>
              <a:t> work is going to fill a large part of </a:t>
            </a:r>
            <a:r>
              <a:rPr lang="en-US" u="sng" dirty="0">
                <a:solidFill>
                  <a:schemeClr val="tx1"/>
                </a:solidFill>
              </a:rPr>
              <a:t>your</a:t>
            </a:r>
            <a:r>
              <a:rPr lang="en-US" dirty="0">
                <a:solidFill>
                  <a:schemeClr val="tx1"/>
                </a:solidFill>
              </a:rPr>
              <a:t> life, and the only way to truly be satisfied is to do what </a:t>
            </a:r>
            <a:r>
              <a:rPr lang="en-US" u="sng" dirty="0">
                <a:solidFill>
                  <a:schemeClr val="tx1"/>
                </a:solidFill>
              </a:rPr>
              <a:t>you</a:t>
            </a:r>
            <a:r>
              <a:rPr lang="en-US" dirty="0">
                <a:solidFill>
                  <a:schemeClr val="tx1"/>
                </a:solidFill>
              </a:rPr>
              <a:t> believe is great work. And the only way to do great work is to </a:t>
            </a:r>
            <a:r>
              <a:rPr lang="en-US" u="sng" dirty="0">
                <a:solidFill>
                  <a:schemeClr val="tx1"/>
                </a:solidFill>
              </a:rPr>
              <a:t>Love</a:t>
            </a:r>
            <a:r>
              <a:rPr lang="en-US" dirty="0">
                <a:solidFill>
                  <a:schemeClr val="tx1"/>
                </a:solidFill>
              </a:rPr>
              <a:t> what </a:t>
            </a:r>
            <a:r>
              <a:rPr lang="en-US" u="sng" dirty="0">
                <a:solidFill>
                  <a:schemeClr val="tx1"/>
                </a:solidFill>
              </a:rPr>
              <a:t>you</a:t>
            </a:r>
            <a:r>
              <a:rPr lang="en-US" dirty="0">
                <a:solidFill>
                  <a:schemeClr val="tx1"/>
                </a:solidFill>
              </a:rPr>
              <a:t> do”</a:t>
            </a:r>
            <a:br>
              <a:rPr lang="en-US" dirty="0">
                <a:solidFill>
                  <a:schemeClr val="tx1"/>
                </a:solidFill>
              </a:rPr>
            </a:br>
            <a:r>
              <a:rPr lang="en-US" dirty="0">
                <a:solidFill>
                  <a:schemeClr val="tx1"/>
                </a:solidFill>
              </a:rPr>
              <a:t>- Steve Jobs</a:t>
            </a:r>
          </a:p>
        </p:txBody>
      </p:sp>
      <p:pic>
        <p:nvPicPr>
          <p:cNvPr id="7" name="Content Placeholder 6" descr="Picture of Steve Jobs giving a presentation">
            <a:extLst>
              <a:ext uri="{FF2B5EF4-FFF2-40B4-BE49-F238E27FC236}">
                <a16:creationId xmlns:a16="http://schemas.microsoft.com/office/drawing/2014/main" id="{AAC11FFD-B530-06EE-4E82-06B178BA1E1F}"/>
              </a:ext>
            </a:extLst>
          </p:cNvPr>
          <p:cNvPicPr>
            <a:picLocks noGrp="1" noChangeAspect="1"/>
          </p:cNvPicPr>
          <p:nvPr>
            <p:ph idx="1"/>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41943" y="1891976"/>
            <a:ext cx="4091313" cy="4720992"/>
          </a:xfrm>
        </p:spPr>
      </p:pic>
    </p:spTree>
    <p:extLst>
      <p:ext uri="{BB962C8B-B14F-4D97-AF65-F5344CB8AC3E}">
        <p14:creationId xmlns:p14="http://schemas.microsoft.com/office/powerpoint/2010/main" val="2978212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displaying the words Thank You">
            <a:extLst>
              <a:ext uri="{FF2B5EF4-FFF2-40B4-BE49-F238E27FC236}">
                <a16:creationId xmlns:a16="http://schemas.microsoft.com/office/drawing/2014/main" id="{D475236E-2894-43D4-BD8A-3EC3C6828AD3}"/>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838831" y="4901125"/>
            <a:ext cx="4353170" cy="1956876"/>
          </a:xfrm>
          <a:prstGeom prst="rect">
            <a:avLst/>
          </a:prstGeom>
          <a:effectLst>
            <a:softEdge rad="635000"/>
          </a:effectLst>
        </p:spPr>
      </p:pic>
      <p:sp>
        <p:nvSpPr>
          <p:cNvPr id="2" name="Title 1">
            <a:extLst>
              <a:ext uri="{FF2B5EF4-FFF2-40B4-BE49-F238E27FC236}">
                <a16:creationId xmlns:a16="http://schemas.microsoft.com/office/drawing/2014/main" id="{8DD361E4-2E11-4C0C-9656-C2CC81701485}"/>
              </a:ext>
            </a:extLst>
          </p:cNvPr>
          <p:cNvSpPr>
            <a:spLocks noGrp="1"/>
          </p:cNvSpPr>
          <p:nvPr>
            <p:ph type="title"/>
          </p:nvPr>
        </p:nvSpPr>
        <p:spPr>
          <a:xfrm>
            <a:off x="446114" y="840594"/>
            <a:ext cx="7822563" cy="970450"/>
          </a:xfrm>
        </p:spPr>
        <p:txBody>
          <a:bodyPr>
            <a:normAutofit/>
          </a:bodyPr>
          <a:lstStyle/>
          <a:p>
            <a:r>
              <a:rPr lang="en-US" sz="40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Contact Information</a:t>
            </a:r>
          </a:p>
        </p:txBody>
      </p:sp>
      <p:sp>
        <p:nvSpPr>
          <p:cNvPr id="3" name="Content Placeholder 2">
            <a:extLst>
              <a:ext uri="{FF2B5EF4-FFF2-40B4-BE49-F238E27FC236}">
                <a16:creationId xmlns:a16="http://schemas.microsoft.com/office/drawing/2014/main" id="{C01F60E7-739F-43C2-B568-6F48EF08205A}"/>
              </a:ext>
            </a:extLst>
          </p:cNvPr>
          <p:cNvSpPr>
            <a:spLocks noGrp="1"/>
          </p:cNvSpPr>
          <p:nvPr>
            <p:ph idx="1"/>
          </p:nvPr>
        </p:nvSpPr>
        <p:spPr>
          <a:xfrm>
            <a:off x="581192" y="1811045"/>
            <a:ext cx="11029615" cy="5046955"/>
          </a:xfrm>
        </p:spPr>
        <p:txBody>
          <a:bodyPr>
            <a:normAutofit fontScale="85000" lnSpcReduction="10000"/>
          </a:bodyPr>
          <a:lstStyle/>
          <a:p>
            <a:pPr marL="0" lvl="0" indent="0">
              <a:lnSpc>
                <a:spcPct val="200000"/>
              </a:lnSpc>
              <a:spcBef>
                <a:spcPts val="0"/>
              </a:spcBef>
              <a:spcAft>
                <a:spcPts val="0"/>
              </a:spcAft>
              <a:buClrTx/>
              <a:buSzTx/>
              <a:buNone/>
            </a:pPr>
            <a:r>
              <a:rPr lang="en-US" sz="3000" b="1" dirty="0">
                <a:solidFill>
                  <a:schemeClr val="tx1"/>
                </a:solidFill>
                <a:latin typeface="Adobe Devanagari" panose="02040503050201020203" pitchFamily="18" charset="0"/>
                <a:cs typeface="Adobe Devanagari" panose="02040503050201020203" pitchFamily="18" charset="0"/>
              </a:rPr>
              <a:t>Jonathan E. Butler</a:t>
            </a:r>
            <a:r>
              <a:rPr lang="en-US" sz="3000" dirty="0">
                <a:solidFill>
                  <a:schemeClr val="tx1"/>
                </a:solidFill>
                <a:latin typeface="Adobe Devanagari" panose="02040503050201020203" pitchFamily="18" charset="0"/>
                <a:cs typeface="Adobe Devanagari" panose="02040503050201020203" pitchFamily="18" charset="0"/>
              </a:rPr>
              <a:t>, </a:t>
            </a:r>
            <a:r>
              <a:rPr lang="en-US" sz="3000" i="1" dirty="0">
                <a:solidFill>
                  <a:schemeClr val="tx1"/>
                </a:solidFill>
                <a:latin typeface="Adobe Devanagari" panose="02040503050201020203" pitchFamily="18" charset="0"/>
                <a:cs typeface="Adobe Devanagari" panose="02040503050201020203" pitchFamily="18" charset="0"/>
              </a:rPr>
              <a:t>MA, RES</a:t>
            </a:r>
          </a:p>
          <a:p>
            <a:pPr marL="0" lvl="0" indent="0">
              <a:lnSpc>
                <a:spcPct val="200000"/>
              </a:lnSpc>
              <a:spcBef>
                <a:spcPts val="0"/>
              </a:spcBef>
              <a:spcAft>
                <a:spcPts val="0"/>
              </a:spcAft>
              <a:buClrTx/>
              <a:buSzTx/>
              <a:buNone/>
            </a:pPr>
            <a:r>
              <a:rPr lang="en-US" sz="3000" dirty="0">
                <a:solidFill>
                  <a:schemeClr val="tx1"/>
                </a:solidFill>
                <a:latin typeface="Adobe Devanagari" panose="02040503050201020203" pitchFamily="18" charset="0"/>
                <a:cs typeface="Adobe Devanagari" panose="02040503050201020203" pitchFamily="18" charset="0"/>
                <a:hlinkClick r:id="rId4"/>
              </a:rPr>
              <a:t>Jonathan.butler@twc.texas.gov</a:t>
            </a:r>
            <a:endParaRPr lang="en-US" sz="3000" dirty="0">
              <a:solidFill>
                <a:schemeClr val="tx1"/>
              </a:solidFill>
              <a:latin typeface="Adobe Devanagari" panose="02040503050201020203" pitchFamily="18" charset="0"/>
              <a:cs typeface="Adobe Devanagari" panose="02040503050201020203" pitchFamily="18" charset="0"/>
            </a:endParaRPr>
          </a:p>
          <a:p>
            <a:pPr marL="0" lvl="0" indent="0">
              <a:lnSpc>
                <a:spcPct val="200000"/>
              </a:lnSpc>
              <a:spcBef>
                <a:spcPts val="0"/>
              </a:spcBef>
              <a:spcAft>
                <a:spcPts val="0"/>
              </a:spcAft>
              <a:buClrTx/>
              <a:buSzTx/>
              <a:buNone/>
            </a:pPr>
            <a:r>
              <a:rPr lang="en-US" sz="3000" b="1" dirty="0">
                <a:solidFill>
                  <a:schemeClr val="tx1"/>
                </a:solidFill>
                <a:latin typeface="Adobe Devanagari" panose="02040503050201020203" pitchFamily="18" charset="0"/>
                <a:cs typeface="Adobe Devanagari" panose="02040503050201020203" pitchFamily="18" charset="0"/>
              </a:rPr>
              <a:t>Mobile:</a:t>
            </a:r>
            <a:r>
              <a:rPr lang="en-US" sz="3000" dirty="0">
                <a:solidFill>
                  <a:schemeClr val="tx1"/>
                </a:solidFill>
                <a:latin typeface="Adobe Devanagari" panose="02040503050201020203" pitchFamily="18" charset="0"/>
                <a:cs typeface="Adobe Devanagari" panose="02040503050201020203" pitchFamily="18" charset="0"/>
              </a:rPr>
              <a:t> 737.266.1326</a:t>
            </a:r>
          </a:p>
          <a:p>
            <a:pPr marL="0" lvl="0" indent="0">
              <a:lnSpc>
                <a:spcPct val="200000"/>
              </a:lnSpc>
              <a:spcBef>
                <a:spcPts val="0"/>
              </a:spcBef>
              <a:spcAft>
                <a:spcPts val="0"/>
              </a:spcAft>
              <a:buClrTx/>
              <a:buSzTx/>
              <a:buNone/>
            </a:pPr>
            <a:endParaRPr lang="en-US" dirty="0">
              <a:solidFill>
                <a:schemeClr val="tx1"/>
              </a:solidFill>
              <a:latin typeface="Adobe Devanagari" panose="02040503050201020203" pitchFamily="18" charset="0"/>
              <a:cs typeface="Adobe Devanagari" panose="02040503050201020203" pitchFamily="18" charset="0"/>
            </a:endParaRPr>
          </a:p>
          <a:p>
            <a:pPr marL="0" lvl="0" indent="0">
              <a:lnSpc>
                <a:spcPct val="200000"/>
              </a:lnSpc>
              <a:spcBef>
                <a:spcPts val="0"/>
              </a:spcBef>
              <a:spcAft>
                <a:spcPts val="0"/>
              </a:spcAft>
              <a:buClrTx/>
              <a:buSzTx/>
              <a:buNone/>
            </a:pPr>
            <a:r>
              <a:rPr lang="en-US" sz="3100" dirty="0">
                <a:solidFill>
                  <a:schemeClr val="tx1"/>
                </a:solidFill>
                <a:latin typeface="Adobe Devanagari" panose="02040503050201020203" pitchFamily="18" charset="0"/>
                <a:cs typeface="Adobe Devanagari" panose="02040503050201020203" pitchFamily="18" charset="0"/>
              </a:rPr>
              <a:t>Workforce Development Division</a:t>
            </a:r>
          </a:p>
          <a:p>
            <a:pPr marL="0" lvl="0" indent="0">
              <a:lnSpc>
                <a:spcPct val="200000"/>
              </a:lnSpc>
              <a:spcBef>
                <a:spcPts val="0"/>
              </a:spcBef>
              <a:spcAft>
                <a:spcPts val="0"/>
              </a:spcAft>
              <a:buClrTx/>
              <a:buSzTx/>
              <a:buNone/>
            </a:pPr>
            <a:r>
              <a:rPr lang="en-US" sz="3100" dirty="0">
                <a:solidFill>
                  <a:schemeClr val="tx1"/>
                </a:solidFill>
                <a:latin typeface="Adobe Devanagari" panose="02040503050201020203" pitchFamily="18" charset="0"/>
                <a:cs typeface="Adobe Devanagari" panose="02040503050201020203" pitchFamily="18" charset="0"/>
              </a:rPr>
              <a:t>Texas Workforce Commission</a:t>
            </a:r>
          </a:p>
          <a:p>
            <a:pPr marL="0" lvl="0" indent="0">
              <a:lnSpc>
                <a:spcPct val="200000"/>
              </a:lnSpc>
              <a:spcBef>
                <a:spcPts val="0"/>
              </a:spcBef>
              <a:spcAft>
                <a:spcPts val="0"/>
              </a:spcAft>
              <a:buClrTx/>
              <a:buSzTx/>
              <a:buNone/>
            </a:pPr>
            <a:r>
              <a:rPr lang="en-US" sz="3100" dirty="0">
                <a:solidFill>
                  <a:srgbClr val="FF0000"/>
                </a:solidFill>
                <a:latin typeface="Adobe Devanagari" panose="02040503050201020203" pitchFamily="18" charset="0"/>
                <a:cs typeface="Adobe Devanagari" panose="02040503050201020203" pitchFamily="18" charset="0"/>
              </a:rPr>
              <a:t>careerinformation@twc.texas.gov</a:t>
            </a:r>
          </a:p>
        </p:txBody>
      </p:sp>
      <p:pic>
        <p:nvPicPr>
          <p:cNvPr id="6" name="Picture 5">
            <a:extLst>
              <a:ext uri="{FF2B5EF4-FFF2-40B4-BE49-F238E27FC236}">
                <a16:creationId xmlns:a16="http://schemas.microsoft.com/office/drawing/2014/main" id="{0EF7C35B-0881-911C-0882-BB2584B7D6D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8391916" y="2087441"/>
            <a:ext cx="2519034" cy="2537288"/>
          </a:xfrm>
          <a:prstGeom prst="rect">
            <a:avLst/>
          </a:prstGeom>
          <a:noFill/>
          <a:ln>
            <a:noFill/>
          </a:ln>
        </p:spPr>
      </p:pic>
    </p:spTree>
    <p:extLst>
      <p:ext uri="{BB962C8B-B14F-4D97-AF65-F5344CB8AC3E}">
        <p14:creationId xmlns:p14="http://schemas.microsoft.com/office/powerpoint/2010/main" val="2641925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253EF-0B10-6FD3-A01C-74C53642E458}"/>
              </a:ext>
            </a:extLst>
          </p:cNvPr>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Barriers to Purposeful attainment: No Discipline</a:t>
            </a:r>
            <a:endParaRPr lang="en-US" dirty="0"/>
          </a:p>
        </p:txBody>
      </p:sp>
      <p:sp>
        <p:nvSpPr>
          <p:cNvPr id="3" name="Content Placeholder 2">
            <a:extLst>
              <a:ext uri="{FF2B5EF4-FFF2-40B4-BE49-F238E27FC236}">
                <a16:creationId xmlns:a16="http://schemas.microsoft.com/office/drawing/2014/main" id="{80A669E2-50CF-C31C-87D6-4D6A2F2F6DFD}"/>
              </a:ext>
            </a:extLst>
          </p:cNvPr>
          <p:cNvSpPr>
            <a:spLocks noGrp="1"/>
          </p:cNvSpPr>
          <p:nvPr>
            <p:ph idx="1"/>
          </p:nvPr>
        </p:nvSpPr>
        <p:spPr/>
        <p:txBody>
          <a:bodyPr>
            <a:normAutofit/>
          </a:bodyPr>
          <a:lstStyle/>
          <a:p>
            <a:r>
              <a:rPr lang="en-US" sz="3200" b="1" u="sng" dirty="0"/>
              <a:t>No Discipline</a:t>
            </a:r>
          </a:p>
          <a:p>
            <a:pPr lvl="1"/>
            <a:r>
              <a:rPr lang="en-US" sz="3000" dirty="0">
                <a:solidFill>
                  <a:schemeClr val="tx1">
                    <a:lumMod val="95000"/>
                    <a:lumOff val="5000"/>
                  </a:schemeClr>
                </a:solidFill>
              </a:rPr>
              <a:t>The practice of training oneself to do something in a controlled, habitual way</a:t>
            </a:r>
          </a:p>
          <a:p>
            <a:pPr lvl="1"/>
            <a:r>
              <a:rPr lang="en-US" sz="3000" dirty="0">
                <a:solidFill>
                  <a:srgbClr val="00B050"/>
                </a:solidFill>
              </a:rPr>
              <a:t>Work through prioritizing and following through on commitments</a:t>
            </a:r>
          </a:p>
          <a:p>
            <a:pPr lvl="1"/>
            <a:r>
              <a:rPr lang="en-US" sz="3000" dirty="0">
                <a:solidFill>
                  <a:srgbClr val="00B050"/>
                </a:solidFill>
              </a:rPr>
              <a:t>Break down tasks, goals into smaller, simpler steps</a:t>
            </a:r>
          </a:p>
          <a:p>
            <a:pPr lvl="1"/>
            <a:r>
              <a:rPr lang="en-US" sz="3000" dirty="0">
                <a:solidFill>
                  <a:srgbClr val="00B050"/>
                </a:solidFill>
              </a:rPr>
              <a:t>Requires </a:t>
            </a:r>
            <a:r>
              <a:rPr lang="en-US" sz="3000" b="1" u="sng" dirty="0">
                <a:solidFill>
                  <a:srgbClr val="00B050"/>
                </a:solidFill>
              </a:rPr>
              <a:t>patience</a:t>
            </a:r>
            <a:r>
              <a:rPr lang="en-US" sz="3000" dirty="0">
                <a:solidFill>
                  <a:srgbClr val="00B050"/>
                </a:solidFill>
              </a:rPr>
              <a:t> and </a:t>
            </a:r>
            <a:r>
              <a:rPr lang="en-US" sz="3000" b="1" u="sng" dirty="0">
                <a:solidFill>
                  <a:srgbClr val="00B050"/>
                </a:solidFill>
              </a:rPr>
              <a:t>deliberate practice</a:t>
            </a:r>
          </a:p>
          <a:p>
            <a:pPr lvl="1"/>
            <a:endParaRPr lang="en-US" sz="3000" dirty="0"/>
          </a:p>
        </p:txBody>
      </p:sp>
    </p:spTree>
    <p:extLst>
      <p:ext uri="{BB962C8B-B14F-4D97-AF65-F5344CB8AC3E}">
        <p14:creationId xmlns:p14="http://schemas.microsoft.com/office/powerpoint/2010/main" val="2558248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7F409-2878-8C62-5449-98D707F0380C}"/>
              </a:ext>
            </a:extLst>
          </p:cNvPr>
          <p:cNvSpPr>
            <a:spLocks noGrp="1"/>
          </p:cNvSpPr>
          <p:nvPr>
            <p:ph type="title"/>
          </p:nvPr>
        </p:nvSpPr>
        <p:spPr/>
        <p:txBody>
          <a:bodyPr>
            <a:normAutofit/>
          </a:bodyPr>
          <a:lstStyle/>
          <a:p>
            <a:r>
              <a:rPr lang="en-US" sz="3200" b="1" dirty="0">
                <a:effectLst>
                  <a:outerShdw blurRad="38100" dist="38100" dir="2700000" algn="tl">
                    <a:srgbClr val="000000">
                      <a:alpha val="43137"/>
                    </a:srgbClr>
                  </a:outerShdw>
                </a:effectLst>
              </a:rPr>
              <a:t>Barriers to Purposeful attainment: </a:t>
            </a:r>
            <a:r>
              <a:rPr lang="en-US" sz="4400" b="1" i="1" dirty="0">
                <a:effectLst>
                  <a:outerShdw blurRad="38100" dist="38100" dir="2700000" algn="tl">
                    <a:srgbClr val="000000">
                      <a:alpha val="43137"/>
                    </a:srgbClr>
                  </a:outerShdw>
                </a:effectLst>
              </a:rPr>
              <a:t> </a:t>
            </a:r>
            <a:r>
              <a:rPr lang="en-US" sz="4400" b="1" i="1" u="sng" dirty="0">
                <a:effectLst>
                  <a:outerShdw blurRad="38100" dist="38100" dir="2700000" algn="tl">
                    <a:srgbClr val="000000">
                      <a:alpha val="43137"/>
                    </a:srgbClr>
                  </a:outerShdw>
                </a:effectLst>
              </a:rPr>
              <a:t>YOU!</a:t>
            </a:r>
            <a:endParaRPr lang="en-US" sz="3200" i="1" u="sng" dirty="0"/>
          </a:p>
        </p:txBody>
      </p:sp>
      <p:sp>
        <p:nvSpPr>
          <p:cNvPr id="3" name="Content Placeholder 2">
            <a:extLst>
              <a:ext uri="{FF2B5EF4-FFF2-40B4-BE49-F238E27FC236}">
                <a16:creationId xmlns:a16="http://schemas.microsoft.com/office/drawing/2014/main" id="{391B60EC-08CB-35DA-C05A-7A42C743FDBE}"/>
              </a:ext>
            </a:extLst>
          </p:cNvPr>
          <p:cNvSpPr>
            <a:spLocks noGrp="1"/>
          </p:cNvSpPr>
          <p:nvPr>
            <p:ph idx="1"/>
          </p:nvPr>
        </p:nvSpPr>
        <p:spPr>
          <a:xfrm>
            <a:off x="581192" y="2477541"/>
            <a:ext cx="11029615" cy="3678303"/>
          </a:xfrm>
        </p:spPr>
        <p:txBody>
          <a:bodyPr>
            <a:normAutofit/>
          </a:bodyPr>
          <a:lstStyle/>
          <a:p>
            <a:r>
              <a:rPr lang="en-US" sz="3200" dirty="0"/>
              <a:t>(Parents, teachers, social workers, counselors)</a:t>
            </a:r>
          </a:p>
          <a:p>
            <a:pPr lvl="1"/>
            <a:r>
              <a:rPr lang="en-US" sz="3000" b="1" dirty="0"/>
              <a:t>Low expectations lead to low student performance and achievement. </a:t>
            </a:r>
            <a:r>
              <a:rPr lang="en-US" sz="3000" b="1" dirty="0">
                <a:solidFill>
                  <a:schemeClr val="accent6"/>
                </a:solidFill>
              </a:rPr>
              <a:t>Believe</a:t>
            </a:r>
            <a:r>
              <a:rPr lang="en-US" sz="3000" dirty="0">
                <a:solidFill>
                  <a:schemeClr val="accent6"/>
                </a:solidFill>
              </a:rPr>
              <a:t> in human potential!</a:t>
            </a:r>
            <a:endParaRPr lang="en-US" sz="3000" b="1" dirty="0"/>
          </a:p>
          <a:p>
            <a:pPr lvl="1"/>
            <a:r>
              <a:rPr lang="en-US" sz="3000" dirty="0">
                <a:solidFill>
                  <a:schemeClr val="accent6"/>
                </a:solidFill>
              </a:rPr>
              <a:t>Consider Individual Differences. One size does not fit all!</a:t>
            </a:r>
          </a:p>
          <a:p>
            <a:pPr lvl="1"/>
            <a:r>
              <a:rPr lang="en-US" sz="3000" dirty="0">
                <a:solidFill>
                  <a:schemeClr val="accent6"/>
                </a:solidFill>
              </a:rPr>
              <a:t>CAN do vs. CAN’T do list. Strength's assessments</a:t>
            </a:r>
          </a:p>
          <a:p>
            <a:pPr lvl="1"/>
            <a:r>
              <a:rPr lang="en-US" sz="3000" dirty="0">
                <a:solidFill>
                  <a:schemeClr val="accent6"/>
                </a:solidFill>
              </a:rPr>
              <a:t>Normalize failure and problem solve strategies to overcome them</a:t>
            </a:r>
          </a:p>
          <a:p>
            <a:pPr lvl="1"/>
            <a:endParaRPr lang="en-US" sz="3000" dirty="0"/>
          </a:p>
        </p:txBody>
      </p:sp>
    </p:spTree>
    <p:extLst>
      <p:ext uri="{BB962C8B-B14F-4D97-AF65-F5344CB8AC3E}">
        <p14:creationId xmlns:p14="http://schemas.microsoft.com/office/powerpoint/2010/main" val="1757178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85C11-8BF1-4DB6-9F8E-1FBF69062220}"/>
              </a:ext>
            </a:extLst>
          </p:cNvPr>
          <p:cNvSpPr>
            <a:spLocks noGrp="1"/>
          </p:cNvSpPr>
          <p:nvPr>
            <p:ph type="title"/>
          </p:nvPr>
        </p:nvSpPr>
        <p:spPr/>
        <p:txBody>
          <a:bodyPr>
            <a:normAutofit/>
          </a:bodyPr>
          <a:lstStyle/>
          <a:p>
            <a:r>
              <a:rPr lang="en-US" sz="3600" dirty="0"/>
              <a:t>Presentation Highlights</a:t>
            </a:r>
          </a:p>
        </p:txBody>
      </p:sp>
      <p:sp>
        <p:nvSpPr>
          <p:cNvPr id="3" name="Content Placeholder 2">
            <a:extLst>
              <a:ext uri="{FF2B5EF4-FFF2-40B4-BE49-F238E27FC236}">
                <a16:creationId xmlns:a16="http://schemas.microsoft.com/office/drawing/2014/main" id="{5F9A7313-25E8-AEDE-0F2B-B08BF237FB39}"/>
              </a:ext>
            </a:extLst>
          </p:cNvPr>
          <p:cNvSpPr>
            <a:spLocks noGrp="1"/>
          </p:cNvSpPr>
          <p:nvPr>
            <p:ph idx="1"/>
          </p:nvPr>
        </p:nvSpPr>
        <p:spPr>
          <a:xfrm>
            <a:off x="581191" y="2000614"/>
            <a:ext cx="11029615" cy="4415176"/>
          </a:xfrm>
        </p:spPr>
        <p:txBody>
          <a:bodyPr>
            <a:normAutofit/>
          </a:bodyPr>
          <a:lstStyle/>
          <a:p>
            <a:pPr marL="342900" marR="0" lvl="0" indent="-342900">
              <a:spcBef>
                <a:spcPts val="0"/>
              </a:spcBef>
              <a:spcAft>
                <a:spcPts val="2400"/>
              </a:spcAft>
              <a:buFont typeface="+mj-lt"/>
              <a:buAutoNum type="arabicPeriod"/>
              <a:tabLst>
                <a:tab pos="457200" algn="l"/>
              </a:tabLst>
            </a:pPr>
            <a:r>
              <a:rPr lang="en-US" sz="2800" b="1" dirty="0">
                <a:effectLst/>
                <a:latin typeface="Verdana" panose="020B0604030504040204" pitchFamily="34" charset="0"/>
                <a:ea typeface="Verdana" panose="020B0604030504040204" pitchFamily="34" charset="0"/>
              </a:rPr>
              <a:t>Examine: </a:t>
            </a:r>
            <a:r>
              <a:rPr lang="en-US" sz="2800" dirty="0">
                <a:effectLst/>
                <a:latin typeface="Verdana" panose="020B0604030504040204" pitchFamily="34" charset="0"/>
                <a:ea typeface="Verdana" panose="020B0604030504040204" pitchFamily="34" charset="0"/>
              </a:rPr>
              <a:t>examine themselves, their interests, skills, and abilities</a:t>
            </a:r>
          </a:p>
          <a:p>
            <a:pPr marL="342900" marR="0" lvl="0" indent="-342900">
              <a:spcBef>
                <a:spcPts val="0"/>
              </a:spcBef>
              <a:spcAft>
                <a:spcPts val="2400"/>
              </a:spcAft>
              <a:buFont typeface="+mj-lt"/>
              <a:buAutoNum type="arabicPeriod"/>
              <a:tabLst>
                <a:tab pos="457200" algn="l"/>
              </a:tabLst>
            </a:pPr>
            <a:r>
              <a:rPr lang="en-US" sz="2800" b="1" dirty="0">
                <a:effectLst/>
                <a:latin typeface="Verdana" panose="020B0604030504040204" pitchFamily="34" charset="0"/>
                <a:ea typeface="Verdana" panose="020B0604030504040204" pitchFamily="34" charset="0"/>
              </a:rPr>
              <a:t>Explore and Equip: </a:t>
            </a:r>
            <a:r>
              <a:rPr lang="en-US" sz="2800" dirty="0">
                <a:latin typeface="Verdana" panose="020B0604030504040204" pitchFamily="34" charset="0"/>
                <a:ea typeface="Verdana" panose="020B0604030504040204" pitchFamily="34" charset="0"/>
              </a:rPr>
              <a:t>T</a:t>
            </a:r>
            <a:r>
              <a:rPr lang="en-US" sz="2800" dirty="0">
                <a:effectLst/>
                <a:latin typeface="Verdana" panose="020B0604030504040204" pitchFamily="34" charset="0"/>
                <a:ea typeface="Verdana" panose="020B0604030504040204" pitchFamily="34" charset="0"/>
              </a:rPr>
              <a:t>ools &amp; resources to explore careers &amp; educational opportunities.</a:t>
            </a:r>
          </a:p>
          <a:p>
            <a:pPr marL="342900" marR="0" lvl="0" indent="-342900">
              <a:spcBef>
                <a:spcPts val="0"/>
              </a:spcBef>
              <a:spcAft>
                <a:spcPts val="2400"/>
              </a:spcAft>
              <a:buFont typeface="+mj-lt"/>
              <a:buAutoNum type="arabicPeriod"/>
              <a:tabLst>
                <a:tab pos="457200" algn="l"/>
              </a:tabLst>
            </a:pPr>
            <a:r>
              <a:rPr lang="en-US" sz="2800" b="1" dirty="0">
                <a:effectLst/>
                <a:latin typeface="Verdana" panose="020B0604030504040204" pitchFamily="34" charset="0"/>
                <a:ea typeface="Verdana" panose="020B0604030504040204" pitchFamily="34" charset="0"/>
              </a:rPr>
              <a:t>Execute: </a:t>
            </a:r>
            <a:r>
              <a:rPr lang="en-US" sz="2800" dirty="0">
                <a:latin typeface="Verdana" panose="020B0604030504040204" pitchFamily="34" charset="0"/>
                <a:ea typeface="Verdana" panose="020B0604030504040204" pitchFamily="34" charset="0"/>
              </a:rPr>
              <a:t>Turning Plans</a:t>
            </a:r>
            <a:r>
              <a:rPr lang="en-US" sz="2800" dirty="0">
                <a:effectLst/>
                <a:latin typeface="Verdana" panose="020B0604030504040204" pitchFamily="34" charset="0"/>
                <a:ea typeface="Verdana" panose="020B0604030504040204" pitchFamily="34" charset="0"/>
              </a:rPr>
              <a:t> into action. Where are the jobs??</a:t>
            </a:r>
          </a:p>
        </p:txBody>
      </p:sp>
      <p:pic>
        <p:nvPicPr>
          <p:cNvPr id="5" name="Picture 4">
            <a:extLst>
              <a:ext uri="{FF2B5EF4-FFF2-40B4-BE49-F238E27FC236}">
                <a16:creationId xmlns:a16="http://schemas.microsoft.com/office/drawing/2014/main" id="{664D03BD-8A18-4E5C-9286-D7E8B794BA69}"/>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26738" y="702156"/>
            <a:ext cx="984068" cy="968026"/>
          </a:xfrm>
          <a:prstGeom prst="rect">
            <a:avLst/>
          </a:prstGeom>
        </p:spPr>
      </p:pic>
      <p:pic>
        <p:nvPicPr>
          <p:cNvPr id="6" name="Picture 5" descr="Icon&#10;&#10;AI-generated content may be incorrect.">
            <a:extLst>
              <a:ext uri="{FF2B5EF4-FFF2-40B4-BE49-F238E27FC236}">
                <a16:creationId xmlns:a16="http://schemas.microsoft.com/office/drawing/2014/main" id="{C3941B5A-19E7-8C83-6823-6666595926D5}"/>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0881562" y="5649686"/>
            <a:ext cx="1208314" cy="1208314"/>
          </a:xfrm>
          <a:prstGeom prst="rect">
            <a:avLst/>
          </a:prstGeom>
        </p:spPr>
      </p:pic>
    </p:spTree>
    <p:extLst>
      <p:ext uri="{BB962C8B-B14F-4D97-AF65-F5344CB8AC3E}">
        <p14:creationId xmlns:p14="http://schemas.microsoft.com/office/powerpoint/2010/main" val="418071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9CA8C65D-7200-4364-83A9-56FEE2B0C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5">
            <a:extLst>
              <a:ext uri="{FF2B5EF4-FFF2-40B4-BE49-F238E27FC236}">
                <a16:creationId xmlns:a16="http://schemas.microsoft.com/office/drawing/2014/main" id="{FBE0910E-BCC6-4CD1-9484-9DF343B84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7">
            <a:extLst>
              <a:ext uri="{FF2B5EF4-FFF2-40B4-BE49-F238E27FC236}">
                <a16:creationId xmlns:a16="http://schemas.microsoft.com/office/drawing/2014/main" id="{04D0C3A9-2770-4D11-B0E3-39390FEB3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9">
            <a:extLst>
              <a:ext uri="{FF2B5EF4-FFF2-40B4-BE49-F238E27FC236}">
                <a16:creationId xmlns:a16="http://schemas.microsoft.com/office/drawing/2014/main" id="{0CC8D560-7D8D-4328-BF6D-992C83ECB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1">
            <a:extLst>
              <a:ext uri="{FF2B5EF4-FFF2-40B4-BE49-F238E27FC236}">
                <a16:creationId xmlns:a16="http://schemas.microsoft.com/office/drawing/2014/main" id="{CB2C2501-B64D-4866-AF9F-64F65F7CC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0"/>
            <a:ext cx="4772545"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A yellow sign on a road that reads what motivates you?&#10;&#10;">
            <a:extLst>
              <a:ext uri="{FF2B5EF4-FFF2-40B4-BE49-F238E27FC236}">
                <a16:creationId xmlns:a16="http://schemas.microsoft.com/office/drawing/2014/main" id="{A03128F8-C911-B649-F0C4-16B3FA1D206F}"/>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20" y="10"/>
            <a:ext cx="4544548" cy="4219688"/>
          </a:xfrm>
          <a:prstGeom prst="rect">
            <a:avLst/>
          </a:prstGeom>
        </p:spPr>
      </p:pic>
      <p:pic>
        <p:nvPicPr>
          <p:cNvPr id="9" name="Picture 8" descr="A picture containing a person molding clay using a potter's wheel&#10;&#10;">
            <a:extLst>
              <a:ext uri="{FF2B5EF4-FFF2-40B4-BE49-F238E27FC236}">
                <a16:creationId xmlns:a16="http://schemas.microsoft.com/office/drawing/2014/main" id="{3E6C0896-CBCB-4984-5B7B-A0FAF3164834}"/>
              </a:ext>
            </a:extLst>
          </p:cNvPr>
          <p:cNvPicPr>
            <a:picLocks noChangeAspect="1"/>
          </p:cNvPicPr>
          <p:nvPr/>
        </p:nvPicPr>
        <p:blipFill rotWithShape="1">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rcRect/>
          <a:stretch/>
        </p:blipFill>
        <p:spPr>
          <a:xfrm>
            <a:off x="4628829" y="10"/>
            <a:ext cx="7563171" cy="4266944"/>
          </a:xfrm>
          <a:prstGeom prst="rect">
            <a:avLst/>
          </a:prstGeom>
        </p:spPr>
      </p:pic>
      <p:pic>
        <p:nvPicPr>
          <p:cNvPr id="7" name="Picture 6" descr="Picture containing towers of blocks of various heights&#10;&#10;">
            <a:extLst>
              <a:ext uri="{FF2B5EF4-FFF2-40B4-BE49-F238E27FC236}">
                <a16:creationId xmlns:a16="http://schemas.microsoft.com/office/drawing/2014/main" id="{62A199BF-7C29-B6A7-9E45-93E8A0786709}"/>
              </a:ext>
            </a:extLst>
          </p:cNvPr>
          <p:cNvPicPr>
            <a:picLocks noChangeAspect="1"/>
          </p:cNvPicPr>
          <p:nvPr/>
        </p:nvPicPr>
        <p:blipFill rotWithShape="1">
          <a:blip r:embed="rId7" cstate="email">
            <a:extLst>
              <a:ext uri="{28A0092B-C50C-407E-A947-70E740481C1C}">
                <a14:useLocalDpi xmlns:a14="http://schemas.microsoft.com/office/drawing/2010/main"/>
              </a:ext>
              <a:ext uri="{837473B0-CC2E-450A-ABE3-18F120FF3D39}">
                <a1611:picAttrSrcUrl xmlns:a1611="http://schemas.microsoft.com/office/drawing/2016/11/main" r:id="rId8"/>
              </a:ext>
            </a:extLst>
          </a:blip>
          <a:srcRect/>
          <a:stretch/>
        </p:blipFill>
        <p:spPr>
          <a:xfrm>
            <a:off x="20" y="4310260"/>
            <a:ext cx="4544548" cy="2547280"/>
          </a:xfrm>
          <a:prstGeom prst="rect">
            <a:avLst/>
          </a:prstGeom>
        </p:spPr>
      </p:pic>
      <p:sp>
        <p:nvSpPr>
          <p:cNvPr id="19" name="Rectangle 23">
            <a:extLst>
              <a:ext uri="{FF2B5EF4-FFF2-40B4-BE49-F238E27FC236}">
                <a16:creationId xmlns:a16="http://schemas.microsoft.com/office/drawing/2014/main" id="{B496DDB9-0BC9-40CD-B3AE-B57DC71D74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498" y="4267831"/>
            <a:ext cx="7552502" cy="2590169"/>
          </a:xfrm>
          <a:prstGeom prst="rect">
            <a:avLst/>
          </a:prstGeom>
          <a:solidFill>
            <a:schemeClr val="accent1"/>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BD587C84-9CED-D386-0232-6B0811546711}"/>
              </a:ext>
            </a:extLst>
          </p:cNvPr>
          <p:cNvSpPr>
            <a:spLocks noGrp="1"/>
          </p:cNvSpPr>
          <p:nvPr>
            <p:ph type="title" idx="4294967295"/>
          </p:nvPr>
        </p:nvSpPr>
        <p:spPr>
          <a:xfrm>
            <a:off x="5089842" y="4571122"/>
            <a:ext cx="6591957" cy="1037907"/>
          </a:xfrm>
        </p:spPr>
        <p:txBody>
          <a:bodyPr vert="horz" lIns="91440" tIns="45720" rIns="91440" bIns="45720" rtlCol="0" anchor="b">
            <a:normAutofit/>
          </a:bodyPr>
          <a:lstStyle/>
          <a:p>
            <a:r>
              <a:rPr lang="en-US" sz="3600" dirty="0">
                <a:solidFill>
                  <a:srgbClr val="FFFF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Examine</a:t>
            </a:r>
          </a:p>
        </p:txBody>
      </p:sp>
      <p:sp>
        <p:nvSpPr>
          <p:cNvPr id="5" name="Text Placeholder 4">
            <a:extLst>
              <a:ext uri="{FF2B5EF4-FFF2-40B4-BE49-F238E27FC236}">
                <a16:creationId xmlns:a16="http://schemas.microsoft.com/office/drawing/2014/main" id="{5A7AD7EB-3E06-DE96-EE60-2B4CD064161D}"/>
              </a:ext>
            </a:extLst>
          </p:cNvPr>
          <p:cNvSpPr>
            <a:spLocks noGrp="1"/>
          </p:cNvSpPr>
          <p:nvPr>
            <p:ph type="body" idx="4294967295"/>
          </p:nvPr>
        </p:nvSpPr>
        <p:spPr>
          <a:xfrm>
            <a:off x="5089842" y="5603909"/>
            <a:ext cx="6753730" cy="525793"/>
          </a:xfrm>
        </p:spPr>
        <p:txBody>
          <a:bodyPr vert="horz" lIns="91440" tIns="45720" rIns="91440" bIns="45720" rtlCol="0" anchor="t">
            <a:noAutofit/>
          </a:bodyPr>
          <a:lstStyle/>
          <a:p>
            <a:pPr marL="0" indent="0">
              <a:buNone/>
            </a:pPr>
            <a:r>
              <a:rPr lang="en-US" sz="2000" i="1" cap="all" dirty="0">
                <a:solidFill>
                  <a:srgbClr val="FFFFFF">
                    <a:alpha val="70000"/>
                  </a:srgbClr>
                </a:solidFill>
                <a:latin typeface="Verdana" panose="020B0604030504040204" pitchFamily="34" charset="0"/>
                <a:ea typeface="Verdana" panose="020B0604030504040204" pitchFamily="34" charset="0"/>
              </a:rPr>
              <a:t>Creating, or reinventing your Future self</a:t>
            </a:r>
          </a:p>
        </p:txBody>
      </p:sp>
      <p:sp>
        <p:nvSpPr>
          <p:cNvPr id="21" name="Rectangle 25">
            <a:extLst>
              <a:ext uri="{FF2B5EF4-FFF2-40B4-BE49-F238E27FC236}">
                <a16:creationId xmlns:a16="http://schemas.microsoft.com/office/drawing/2014/main" id="{03F4845B-54A6-46F4-B0A0-95B580A9F9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5326" y="4220158"/>
            <a:ext cx="7689094" cy="901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894357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69572B-9B47-4DB1-861F-6C0DD19C7717}"/>
              </a:ext>
            </a:extLst>
          </p:cNvPr>
          <p:cNvSpPr>
            <a:spLocks noGrp="1"/>
          </p:cNvSpPr>
          <p:nvPr>
            <p:ph type="title"/>
          </p:nvPr>
        </p:nvSpPr>
        <p:spPr/>
        <p:txBody>
          <a:bodyPr>
            <a:normAutofit/>
          </a:bodyPr>
          <a:lstStyle/>
          <a:p>
            <a:r>
              <a:rPr lang="en-US" sz="3600" b="1" dirty="0">
                <a:cs typeface="Adobe Devanagari" panose="02040503050201020203" pitchFamily="18" charset="0"/>
              </a:rPr>
              <a:t>World and U.S. Total Population</a:t>
            </a:r>
          </a:p>
        </p:txBody>
      </p:sp>
      <p:sp>
        <p:nvSpPr>
          <p:cNvPr id="9" name="TextBox 8">
            <a:extLst>
              <a:ext uri="{FF2B5EF4-FFF2-40B4-BE49-F238E27FC236}">
                <a16:creationId xmlns:a16="http://schemas.microsoft.com/office/drawing/2014/main" id="{D4049C20-917D-4D74-832A-E1AA221C63FA}"/>
              </a:ext>
            </a:extLst>
          </p:cNvPr>
          <p:cNvSpPr txBox="1"/>
          <p:nvPr/>
        </p:nvSpPr>
        <p:spPr>
          <a:xfrm>
            <a:off x="452761" y="2574524"/>
            <a:ext cx="5817410" cy="3416320"/>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Verdana" panose="020B0604030504040204" pitchFamily="34" charset="0"/>
                <a:ea typeface="Verdana" panose="020B0604030504040204" pitchFamily="34" charset="0"/>
                <a:cs typeface="Adobe Devanagari" panose="02040503050201020203" pitchFamily="18" charset="0"/>
              </a:rPr>
              <a:t>8.0 Billion- World Population </a:t>
            </a:r>
          </a:p>
          <a:p>
            <a:pPr marL="285750" indent="-285750">
              <a:buFont typeface="Arial" panose="020B0604020202020204" pitchFamily="34" charset="0"/>
              <a:buChar char="•"/>
            </a:pPr>
            <a:endParaRPr lang="en-US" sz="3600" dirty="0">
              <a:latin typeface="Verdana" panose="020B0604030504040204" pitchFamily="34" charset="0"/>
              <a:ea typeface="Verdana" panose="020B0604030504040204" pitchFamily="34" charset="0"/>
              <a:cs typeface="Adobe Devanagari" panose="02040503050201020203" pitchFamily="18" charset="0"/>
            </a:endParaRPr>
          </a:p>
          <a:p>
            <a:pPr marL="285750" indent="-285750">
              <a:buFont typeface="Arial" panose="020B0604020202020204" pitchFamily="34" charset="0"/>
              <a:buChar char="•"/>
            </a:pPr>
            <a:r>
              <a:rPr lang="en-US" sz="3600" dirty="0">
                <a:latin typeface="Verdana" panose="020B0604030504040204" pitchFamily="34" charset="0"/>
                <a:ea typeface="Verdana" panose="020B0604030504040204" pitchFamily="34" charset="0"/>
                <a:cs typeface="Adobe Devanagari" panose="02040503050201020203" pitchFamily="18" charset="0"/>
              </a:rPr>
              <a:t>335.8 Million United States Population </a:t>
            </a:r>
          </a:p>
          <a:p>
            <a:pPr marL="285750" indent="-285750">
              <a:buFont typeface="Arial" panose="020B0604020202020204" pitchFamily="34" charset="0"/>
              <a:buChar char="•"/>
            </a:pPr>
            <a:endParaRPr lang="en-US" dirty="0">
              <a:latin typeface="Verdana" panose="020B0604030504040204" pitchFamily="34" charset="0"/>
              <a:ea typeface="Verdana" panose="020B0604030504040204" pitchFamily="34" charset="0"/>
              <a:cs typeface="Adobe Devanagari" panose="02040503050201020203" pitchFamily="18" charset="0"/>
            </a:endParaRPr>
          </a:p>
          <a:p>
            <a:pPr algn="r"/>
            <a:r>
              <a:rPr lang="en-US" dirty="0">
                <a:latin typeface="Verdana" panose="020B0604030504040204" pitchFamily="34" charset="0"/>
                <a:ea typeface="Verdana" panose="020B0604030504040204" pitchFamily="34" charset="0"/>
                <a:cs typeface="Adobe Devanagari" panose="02040503050201020203" pitchFamily="18" charset="0"/>
              </a:rPr>
              <a:t>(United Nations, 2022)</a:t>
            </a:r>
          </a:p>
        </p:txBody>
      </p:sp>
      <p:pic>
        <p:nvPicPr>
          <p:cNvPr id="7" name="Content Placeholder 6" descr="picture of a large group of people standing together to make the shape of the 7 continents of the world ">
            <a:extLst>
              <a:ext uri="{FF2B5EF4-FFF2-40B4-BE49-F238E27FC236}">
                <a16:creationId xmlns:a16="http://schemas.microsoft.com/office/drawing/2014/main" id="{E0BC6684-A4DF-48AD-97D9-446B1DC15B71}"/>
              </a:ext>
            </a:extLst>
          </p:cNvPr>
          <p:cNvPicPr>
            <a:picLocks noGrp="1" noChangeAspect="1"/>
          </p:cNvPicPr>
          <p:nvPr>
            <p:ph idx="1"/>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270171" y="2646570"/>
            <a:ext cx="5583140" cy="2986819"/>
          </a:xfrm>
        </p:spPr>
      </p:pic>
      <p:pic>
        <p:nvPicPr>
          <p:cNvPr id="2" name="Picture 1">
            <a:extLst>
              <a:ext uri="{FF2B5EF4-FFF2-40B4-BE49-F238E27FC236}">
                <a16:creationId xmlns:a16="http://schemas.microsoft.com/office/drawing/2014/main" id="{5A8BCAE7-547E-4892-8858-FF7640F8A87E}"/>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15137" y="717711"/>
            <a:ext cx="1029160" cy="1013800"/>
          </a:xfrm>
          <a:prstGeom prst="rect">
            <a:avLst/>
          </a:prstGeom>
        </p:spPr>
      </p:pic>
    </p:spTree>
    <p:extLst>
      <p:ext uri="{BB962C8B-B14F-4D97-AF65-F5344CB8AC3E}">
        <p14:creationId xmlns:p14="http://schemas.microsoft.com/office/powerpoint/2010/main" val="3305945005"/>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4497</TotalTime>
  <Words>1057</Words>
  <Application>Microsoft Office PowerPoint</Application>
  <PresentationFormat>Widescreen</PresentationFormat>
  <Paragraphs>178</Paragraphs>
  <Slides>44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Adobe Devanagari</vt:lpstr>
      <vt:lpstr>Arial</vt:lpstr>
      <vt:lpstr>Calibri</vt:lpstr>
      <vt:lpstr>Gill Sans MT</vt:lpstr>
      <vt:lpstr>Times New Roman</vt:lpstr>
      <vt:lpstr>Verdana</vt:lpstr>
      <vt:lpstr>Wingdings</vt:lpstr>
      <vt:lpstr>Wingdings 2</vt:lpstr>
      <vt:lpstr>Dividend</vt:lpstr>
      <vt:lpstr>Using the 3 E’s for Purposeful Career Guidance</vt:lpstr>
      <vt:lpstr>Defining Purpose</vt:lpstr>
      <vt:lpstr>Finding purpose</vt:lpstr>
      <vt:lpstr>Barriers to Purposeful attainment: Low GRIT</vt:lpstr>
      <vt:lpstr>Barriers to Purposeful attainment: No Discipline</vt:lpstr>
      <vt:lpstr>Barriers to Purposeful attainment:  YOU!</vt:lpstr>
      <vt:lpstr>Presentation Highlights</vt:lpstr>
      <vt:lpstr>Examine</vt:lpstr>
      <vt:lpstr>World and U.S. Total Population</vt:lpstr>
      <vt:lpstr>Career Exploration Begins With You</vt:lpstr>
      <vt:lpstr>Holland Code RIASEC Assessment</vt:lpstr>
      <vt:lpstr>Personality Assessments</vt:lpstr>
      <vt:lpstr>Career Aptitude Assessments</vt:lpstr>
      <vt:lpstr>Focus on the Customer</vt:lpstr>
      <vt:lpstr>Explore &amp; Equip</vt:lpstr>
      <vt:lpstr>Purposeful Careers</vt:lpstr>
      <vt:lpstr>The Great Debate</vt:lpstr>
      <vt:lpstr>Some Considerations</vt:lpstr>
      <vt:lpstr>SAME Mission, New Site!</vt:lpstr>
      <vt:lpstr>Career Exploration Tools &amp; Resources</vt:lpstr>
      <vt:lpstr>Use them with your Customers</vt:lpstr>
      <vt:lpstr>Texas Reality Check</vt:lpstr>
      <vt:lpstr>Texas Reality Check</vt:lpstr>
      <vt:lpstr>Texas Career Check</vt:lpstr>
      <vt:lpstr>Occupational Trends (TEXAS)</vt:lpstr>
      <vt:lpstr>Occupation Summary</vt:lpstr>
      <vt:lpstr>Occupation Summary: Knowledge Areas</vt:lpstr>
      <vt:lpstr>Occupation Summary: Skills</vt:lpstr>
      <vt:lpstr>Occupation Summary: Abilities</vt:lpstr>
      <vt:lpstr>Post-Secondary Option: Apprenticeships</vt:lpstr>
      <vt:lpstr>Alternative Post-Secondary Options</vt:lpstr>
      <vt:lpstr>Think!        Plan!                            Execute!</vt:lpstr>
      <vt:lpstr>Texas Workforce Commission</vt:lpstr>
      <vt:lpstr>Workforce Solutions Boards and Partners</vt:lpstr>
      <vt:lpstr>Workforce Solutions Offices</vt:lpstr>
      <vt:lpstr>Adult Education Literacy (AEL)</vt:lpstr>
      <vt:lpstr>Special Populations</vt:lpstr>
      <vt:lpstr>Job Readiness Training Modules &amp; Cert. of Completion</vt:lpstr>
      <vt:lpstr>Where Can You Find Jobs?</vt:lpstr>
      <vt:lpstr>WorkinTexas.com</vt:lpstr>
      <vt:lpstr>Access to Additional Resources</vt:lpstr>
      <vt:lpstr>Career Information Hotline</vt:lpstr>
      <vt:lpstr>“Your work is going to fill a large part of your life, and the only way to truly be satisfied is to do what you believe is great work. And the only way to do great work is to Love what you do” - Steve Jobs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3 E’s for Purposeful Career Guidance</dc:title>
  <dc:creator>Butler,Jonathan</dc:creator>
  <cp:lastModifiedBy>Butler,Jonathan</cp:lastModifiedBy>
  <cp:revision>5</cp:revision>
  <dcterms:created xsi:type="dcterms:W3CDTF">2023-09-13T18:43:30Z</dcterms:created>
  <dcterms:modified xsi:type="dcterms:W3CDTF">2025-03-07T18:31:36Z</dcterms:modified>
</cp:coreProperties>
</file>