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2" r:id="rId16"/>
    <p:sldId id="273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5DD"/>
    <a:srgbClr val="EE0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3"/>
    <p:restoredTop sz="94590"/>
  </p:normalViewPr>
  <p:slideViewPr>
    <p:cSldViewPr snapToGrid="0">
      <p:cViewPr varScale="1">
        <p:scale>
          <a:sx n="78" d="100"/>
          <a:sy n="78" d="100"/>
        </p:scale>
        <p:origin x="4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ECB5D-7CB4-4B4A-8916-C7F72333C25D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E136C97-41CD-48FF-BFA1-58BB0A533345}">
      <dgm:prSet/>
      <dgm:spPr/>
      <dgm:t>
        <a:bodyPr/>
        <a:lstStyle/>
        <a:p>
          <a:r>
            <a:rPr lang="en-US"/>
            <a:t>Must support and encourage each other to stay in the field</a:t>
          </a:r>
        </a:p>
      </dgm:t>
    </dgm:pt>
    <dgm:pt modelId="{F51D50D7-1D50-4DA4-9401-12487B827C97}" type="parTrans" cxnId="{F20AE97A-A460-42F9-841D-66A63A66AD9C}">
      <dgm:prSet/>
      <dgm:spPr/>
      <dgm:t>
        <a:bodyPr/>
        <a:lstStyle/>
        <a:p>
          <a:endParaRPr lang="en-US"/>
        </a:p>
      </dgm:t>
    </dgm:pt>
    <dgm:pt modelId="{4E5FD941-E474-415D-862F-11176CAFE564}" type="sibTrans" cxnId="{F20AE97A-A460-42F9-841D-66A63A66AD9C}">
      <dgm:prSet/>
      <dgm:spPr/>
      <dgm:t>
        <a:bodyPr/>
        <a:lstStyle/>
        <a:p>
          <a:endParaRPr lang="en-US"/>
        </a:p>
      </dgm:t>
    </dgm:pt>
    <dgm:pt modelId="{4DC58BA0-AEB6-45A1-9ED0-BCCEFFEF1E55}">
      <dgm:prSet/>
      <dgm:spPr/>
      <dgm:t>
        <a:bodyPr/>
        <a:lstStyle/>
        <a:p>
          <a:r>
            <a:rPr lang="en-US"/>
            <a:t>Develop new ways for the students to improve self efficacy</a:t>
          </a:r>
        </a:p>
      </dgm:t>
    </dgm:pt>
    <dgm:pt modelId="{66FE1B20-314A-419B-9309-33B9C2CF6AEE}" type="parTrans" cxnId="{2823F20E-584A-442F-A73D-2FEBED7D81D4}">
      <dgm:prSet/>
      <dgm:spPr/>
      <dgm:t>
        <a:bodyPr/>
        <a:lstStyle/>
        <a:p>
          <a:endParaRPr lang="en-US"/>
        </a:p>
      </dgm:t>
    </dgm:pt>
    <dgm:pt modelId="{19F65207-7EB7-4990-99FE-16F8755513CC}" type="sibTrans" cxnId="{2823F20E-584A-442F-A73D-2FEBED7D81D4}">
      <dgm:prSet/>
      <dgm:spPr/>
      <dgm:t>
        <a:bodyPr/>
        <a:lstStyle/>
        <a:p>
          <a:endParaRPr lang="en-US"/>
        </a:p>
      </dgm:t>
    </dgm:pt>
    <dgm:pt modelId="{D7DFE446-A810-4B93-96DA-BC2291365BF7}">
      <dgm:prSet/>
      <dgm:spPr/>
      <dgm:t>
        <a:bodyPr/>
        <a:lstStyle/>
        <a:p>
          <a:r>
            <a:rPr lang="en-US"/>
            <a:t>Student organizations</a:t>
          </a:r>
        </a:p>
      </dgm:t>
    </dgm:pt>
    <dgm:pt modelId="{274228FA-205D-47EC-A079-846993BCE4D1}" type="parTrans" cxnId="{DF0187FD-7A0A-4698-9A3A-ED1B6F3244A3}">
      <dgm:prSet/>
      <dgm:spPr/>
      <dgm:t>
        <a:bodyPr/>
        <a:lstStyle/>
        <a:p>
          <a:endParaRPr lang="en-US"/>
        </a:p>
      </dgm:t>
    </dgm:pt>
    <dgm:pt modelId="{871528BD-597A-4623-97F9-DE91E0570CC8}" type="sibTrans" cxnId="{DF0187FD-7A0A-4698-9A3A-ED1B6F3244A3}">
      <dgm:prSet/>
      <dgm:spPr/>
      <dgm:t>
        <a:bodyPr/>
        <a:lstStyle/>
        <a:p>
          <a:endParaRPr lang="en-US"/>
        </a:p>
      </dgm:t>
    </dgm:pt>
    <dgm:pt modelId="{14EE8F4A-94FF-4B08-85D2-F730974FCECC}">
      <dgm:prSet/>
      <dgm:spPr/>
      <dgm:t>
        <a:bodyPr/>
        <a:lstStyle/>
        <a:p>
          <a:r>
            <a:rPr lang="en-US"/>
            <a:t>Monthly meetings with the director</a:t>
          </a:r>
        </a:p>
      </dgm:t>
    </dgm:pt>
    <dgm:pt modelId="{1675C243-662C-4622-8CEA-4C5D0188E04B}" type="parTrans" cxnId="{196CD3D3-FD39-4C3B-9137-A1D7DE27CAEC}">
      <dgm:prSet/>
      <dgm:spPr/>
      <dgm:t>
        <a:bodyPr/>
        <a:lstStyle/>
        <a:p>
          <a:endParaRPr lang="en-US"/>
        </a:p>
      </dgm:t>
    </dgm:pt>
    <dgm:pt modelId="{36496B92-BFE5-45A1-9FE0-023524082CEB}" type="sibTrans" cxnId="{196CD3D3-FD39-4C3B-9137-A1D7DE27CAEC}">
      <dgm:prSet/>
      <dgm:spPr/>
      <dgm:t>
        <a:bodyPr/>
        <a:lstStyle/>
        <a:p>
          <a:endParaRPr lang="en-US"/>
        </a:p>
      </dgm:t>
    </dgm:pt>
    <dgm:pt modelId="{95403A2E-5664-4DEE-AC88-4E5422D4F5AB}">
      <dgm:prSet/>
      <dgm:spPr/>
      <dgm:t>
        <a:bodyPr/>
        <a:lstStyle/>
        <a:p>
          <a:r>
            <a:rPr lang="en-US" dirty="0"/>
            <a:t>Commitment to continuous improvement</a:t>
          </a:r>
        </a:p>
      </dgm:t>
    </dgm:pt>
    <dgm:pt modelId="{8107C5B1-99AF-461E-85E4-17B409B4E2D4}" type="parTrans" cxnId="{707063CB-E4FD-4399-9321-0DCA6B644B04}">
      <dgm:prSet/>
      <dgm:spPr/>
      <dgm:t>
        <a:bodyPr/>
        <a:lstStyle/>
        <a:p>
          <a:endParaRPr lang="en-US"/>
        </a:p>
      </dgm:t>
    </dgm:pt>
    <dgm:pt modelId="{83EDBB2E-F8E0-40AA-82E2-AF73B7635DE9}" type="sibTrans" cxnId="{707063CB-E4FD-4399-9321-0DCA6B644B04}">
      <dgm:prSet/>
      <dgm:spPr/>
      <dgm:t>
        <a:bodyPr/>
        <a:lstStyle/>
        <a:p>
          <a:endParaRPr lang="en-US"/>
        </a:p>
      </dgm:t>
    </dgm:pt>
    <dgm:pt modelId="{C0D8E160-685F-451E-834D-5D7645A43D0E}">
      <dgm:prSet/>
      <dgm:spPr/>
      <dgm:t>
        <a:bodyPr/>
        <a:lstStyle/>
        <a:p>
          <a:r>
            <a:rPr lang="en-US"/>
            <a:t>Encourage students to take a risk with that harder class</a:t>
          </a:r>
        </a:p>
      </dgm:t>
    </dgm:pt>
    <dgm:pt modelId="{A48C19D8-AE5A-49BC-9B96-27197CFD8098}" type="parTrans" cxnId="{E8B89418-F3D8-4685-811E-1CBAE9D83BF2}">
      <dgm:prSet/>
      <dgm:spPr/>
      <dgm:t>
        <a:bodyPr/>
        <a:lstStyle/>
        <a:p>
          <a:endParaRPr lang="en-US"/>
        </a:p>
      </dgm:t>
    </dgm:pt>
    <dgm:pt modelId="{A05231F4-E593-4597-82B5-C7BE97057DB2}" type="sibTrans" cxnId="{E8B89418-F3D8-4685-811E-1CBAE9D83BF2}">
      <dgm:prSet/>
      <dgm:spPr/>
      <dgm:t>
        <a:bodyPr/>
        <a:lstStyle/>
        <a:p>
          <a:endParaRPr lang="en-US"/>
        </a:p>
      </dgm:t>
    </dgm:pt>
    <dgm:pt modelId="{08822B0D-6A9E-4089-8AC6-4CA8B3EA9828}">
      <dgm:prSet/>
      <dgm:spPr/>
      <dgm:t>
        <a:bodyPr/>
        <a:lstStyle/>
        <a:p>
          <a:r>
            <a:rPr lang="en-US"/>
            <a:t>Never lose sight of the need for people to chose their professions</a:t>
          </a:r>
        </a:p>
      </dgm:t>
    </dgm:pt>
    <dgm:pt modelId="{53AFC66C-E592-4EDB-B5D6-A19A229493DC}" type="parTrans" cxnId="{B7EC04A3-34E9-4CF9-AE4F-BBA4611211DB}">
      <dgm:prSet/>
      <dgm:spPr/>
      <dgm:t>
        <a:bodyPr/>
        <a:lstStyle/>
        <a:p>
          <a:endParaRPr lang="en-US"/>
        </a:p>
      </dgm:t>
    </dgm:pt>
    <dgm:pt modelId="{22106836-1AA2-4EFA-8430-C176B948A8AE}" type="sibTrans" cxnId="{B7EC04A3-34E9-4CF9-AE4F-BBA4611211DB}">
      <dgm:prSet/>
      <dgm:spPr/>
      <dgm:t>
        <a:bodyPr/>
        <a:lstStyle/>
        <a:p>
          <a:endParaRPr lang="en-US"/>
        </a:p>
      </dgm:t>
    </dgm:pt>
    <dgm:pt modelId="{E74644EA-2CD7-4FB4-A9CD-36CA5ADD1AC5}">
      <dgm:prSet/>
      <dgm:spPr/>
      <dgm:t>
        <a:bodyPr/>
        <a:lstStyle/>
        <a:p>
          <a:r>
            <a:rPr lang="en-US" dirty="0"/>
            <a:t>Stay</a:t>
          </a:r>
          <a:r>
            <a:rPr lang="en-US" baseline="0" dirty="0"/>
            <a:t> vigilant in protecting student’s rights</a:t>
          </a:r>
          <a:endParaRPr lang="en-US" dirty="0"/>
        </a:p>
      </dgm:t>
    </dgm:pt>
    <dgm:pt modelId="{E7D6AF1E-351F-43A5-8926-46A9488F724D}" type="parTrans" cxnId="{28F3E696-C6F9-4A34-BEC3-9438E6D83473}">
      <dgm:prSet/>
      <dgm:spPr/>
      <dgm:t>
        <a:bodyPr/>
        <a:lstStyle/>
        <a:p>
          <a:endParaRPr lang="en-US"/>
        </a:p>
      </dgm:t>
    </dgm:pt>
    <dgm:pt modelId="{81C42C54-449C-4BF7-8C0C-5F516887814C}" type="sibTrans" cxnId="{28F3E696-C6F9-4A34-BEC3-9438E6D83473}">
      <dgm:prSet/>
      <dgm:spPr/>
      <dgm:t>
        <a:bodyPr/>
        <a:lstStyle/>
        <a:p>
          <a:endParaRPr lang="en-US"/>
        </a:p>
      </dgm:t>
    </dgm:pt>
    <dgm:pt modelId="{F3C8FB09-8F07-9649-8C97-90702EF5DC84}" type="pres">
      <dgm:prSet presAssocID="{365ECB5D-7CB4-4B4A-8916-C7F72333C25D}" presName="diagram" presStyleCnt="0">
        <dgm:presLayoutVars>
          <dgm:dir/>
          <dgm:resizeHandles val="exact"/>
        </dgm:presLayoutVars>
      </dgm:prSet>
      <dgm:spPr/>
    </dgm:pt>
    <dgm:pt modelId="{E9553C94-2688-7548-8CC6-E2AA67027ADD}" type="pres">
      <dgm:prSet presAssocID="{CE136C97-41CD-48FF-BFA1-58BB0A533345}" presName="node" presStyleLbl="node1" presStyleIdx="0" presStyleCnt="6">
        <dgm:presLayoutVars>
          <dgm:bulletEnabled val="1"/>
        </dgm:presLayoutVars>
      </dgm:prSet>
      <dgm:spPr/>
    </dgm:pt>
    <dgm:pt modelId="{329CCFE1-386F-384C-A131-F4A46B536442}" type="pres">
      <dgm:prSet presAssocID="{4E5FD941-E474-415D-862F-11176CAFE564}" presName="sibTrans" presStyleCnt="0"/>
      <dgm:spPr/>
    </dgm:pt>
    <dgm:pt modelId="{603F86C5-2B1A-5D45-9FD5-F8555923ABC7}" type="pres">
      <dgm:prSet presAssocID="{4DC58BA0-AEB6-45A1-9ED0-BCCEFFEF1E55}" presName="node" presStyleLbl="node1" presStyleIdx="1" presStyleCnt="6">
        <dgm:presLayoutVars>
          <dgm:bulletEnabled val="1"/>
        </dgm:presLayoutVars>
      </dgm:prSet>
      <dgm:spPr/>
    </dgm:pt>
    <dgm:pt modelId="{9A477821-2885-4D43-8997-2A8BCCDB1F9F}" type="pres">
      <dgm:prSet presAssocID="{19F65207-7EB7-4990-99FE-16F8755513CC}" presName="sibTrans" presStyleCnt="0"/>
      <dgm:spPr/>
    </dgm:pt>
    <dgm:pt modelId="{BFF1C41C-354A-4443-817D-A27B36DF4422}" type="pres">
      <dgm:prSet presAssocID="{95403A2E-5664-4DEE-AC88-4E5422D4F5AB}" presName="node" presStyleLbl="node1" presStyleIdx="2" presStyleCnt="6">
        <dgm:presLayoutVars>
          <dgm:bulletEnabled val="1"/>
        </dgm:presLayoutVars>
      </dgm:prSet>
      <dgm:spPr/>
    </dgm:pt>
    <dgm:pt modelId="{FB90A332-6665-5045-A2B3-495FB2BBD73A}" type="pres">
      <dgm:prSet presAssocID="{83EDBB2E-F8E0-40AA-82E2-AF73B7635DE9}" presName="sibTrans" presStyleCnt="0"/>
      <dgm:spPr/>
    </dgm:pt>
    <dgm:pt modelId="{17CC02CB-6BCD-474C-AFAE-AC446B6564CA}" type="pres">
      <dgm:prSet presAssocID="{C0D8E160-685F-451E-834D-5D7645A43D0E}" presName="node" presStyleLbl="node1" presStyleIdx="3" presStyleCnt="6">
        <dgm:presLayoutVars>
          <dgm:bulletEnabled val="1"/>
        </dgm:presLayoutVars>
      </dgm:prSet>
      <dgm:spPr/>
    </dgm:pt>
    <dgm:pt modelId="{237D0D80-0501-A748-9F1F-7EEC628DA02F}" type="pres">
      <dgm:prSet presAssocID="{A05231F4-E593-4597-82B5-C7BE97057DB2}" presName="sibTrans" presStyleCnt="0"/>
      <dgm:spPr/>
    </dgm:pt>
    <dgm:pt modelId="{824B32A0-8B89-B346-8607-2FE3EF23D92F}" type="pres">
      <dgm:prSet presAssocID="{08822B0D-6A9E-4089-8AC6-4CA8B3EA9828}" presName="node" presStyleLbl="node1" presStyleIdx="4" presStyleCnt="6">
        <dgm:presLayoutVars>
          <dgm:bulletEnabled val="1"/>
        </dgm:presLayoutVars>
      </dgm:prSet>
      <dgm:spPr/>
    </dgm:pt>
    <dgm:pt modelId="{B1F22445-512F-E349-8DB0-7FA1916EC0EE}" type="pres">
      <dgm:prSet presAssocID="{22106836-1AA2-4EFA-8430-C176B948A8AE}" presName="sibTrans" presStyleCnt="0"/>
      <dgm:spPr/>
    </dgm:pt>
    <dgm:pt modelId="{E35B437C-590A-D649-9A87-E404608EB142}" type="pres">
      <dgm:prSet presAssocID="{E74644EA-2CD7-4FB4-A9CD-36CA5ADD1AC5}" presName="node" presStyleLbl="node1" presStyleIdx="5" presStyleCnt="6">
        <dgm:presLayoutVars>
          <dgm:bulletEnabled val="1"/>
        </dgm:presLayoutVars>
      </dgm:prSet>
      <dgm:spPr/>
    </dgm:pt>
  </dgm:ptLst>
  <dgm:cxnLst>
    <dgm:cxn modelId="{2823F20E-584A-442F-A73D-2FEBED7D81D4}" srcId="{365ECB5D-7CB4-4B4A-8916-C7F72333C25D}" destId="{4DC58BA0-AEB6-45A1-9ED0-BCCEFFEF1E55}" srcOrd="1" destOrd="0" parTransId="{66FE1B20-314A-419B-9309-33B9C2CF6AEE}" sibTransId="{19F65207-7EB7-4990-99FE-16F8755513CC}"/>
    <dgm:cxn modelId="{E8B89418-F3D8-4685-811E-1CBAE9D83BF2}" srcId="{365ECB5D-7CB4-4B4A-8916-C7F72333C25D}" destId="{C0D8E160-685F-451E-834D-5D7645A43D0E}" srcOrd="3" destOrd="0" parTransId="{A48C19D8-AE5A-49BC-9B96-27197CFD8098}" sibTransId="{A05231F4-E593-4597-82B5-C7BE97057DB2}"/>
    <dgm:cxn modelId="{1454EA27-88C9-2F4D-AF81-7C2A2A1C8689}" type="presOf" srcId="{14EE8F4A-94FF-4B08-85D2-F730974FCECC}" destId="{603F86C5-2B1A-5D45-9FD5-F8555923ABC7}" srcOrd="0" destOrd="2" presId="urn:microsoft.com/office/officeart/2005/8/layout/default"/>
    <dgm:cxn modelId="{76F8B92D-00BD-F247-B6C4-29CFFAA9E40D}" type="presOf" srcId="{D7DFE446-A810-4B93-96DA-BC2291365BF7}" destId="{603F86C5-2B1A-5D45-9FD5-F8555923ABC7}" srcOrd="0" destOrd="1" presId="urn:microsoft.com/office/officeart/2005/8/layout/default"/>
    <dgm:cxn modelId="{B93EED3E-5028-0C48-B29B-472EC870021A}" type="presOf" srcId="{CE136C97-41CD-48FF-BFA1-58BB0A533345}" destId="{E9553C94-2688-7548-8CC6-E2AA67027ADD}" srcOrd="0" destOrd="0" presId="urn:microsoft.com/office/officeart/2005/8/layout/default"/>
    <dgm:cxn modelId="{F20AE97A-A460-42F9-841D-66A63A66AD9C}" srcId="{365ECB5D-7CB4-4B4A-8916-C7F72333C25D}" destId="{CE136C97-41CD-48FF-BFA1-58BB0A533345}" srcOrd="0" destOrd="0" parTransId="{F51D50D7-1D50-4DA4-9401-12487B827C97}" sibTransId="{4E5FD941-E474-415D-862F-11176CAFE564}"/>
    <dgm:cxn modelId="{434DED7E-E946-3F4D-B776-8F5D4E06B712}" type="presOf" srcId="{E74644EA-2CD7-4FB4-A9CD-36CA5ADD1AC5}" destId="{E35B437C-590A-D649-9A87-E404608EB142}" srcOrd="0" destOrd="0" presId="urn:microsoft.com/office/officeart/2005/8/layout/default"/>
    <dgm:cxn modelId="{28F3E696-C6F9-4A34-BEC3-9438E6D83473}" srcId="{365ECB5D-7CB4-4B4A-8916-C7F72333C25D}" destId="{E74644EA-2CD7-4FB4-A9CD-36CA5ADD1AC5}" srcOrd="5" destOrd="0" parTransId="{E7D6AF1E-351F-43A5-8926-46A9488F724D}" sibTransId="{81C42C54-449C-4BF7-8C0C-5F516887814C}"/>
    <dgm:cxn modelId="{B7EC04A3-34E9-4CF9-AE4F-BBA4611211DB}" srcId="{365ECB5D-7CB4-4B4A-8916-C7F72333C25D}" destId="{08822B0D-6A9E-4089-8AC6-4CA8B3EA9828}" srcOrd="4" destOrd="0" parTransId="{53AFC66C-E592-4EDB-B5D6-A19A229493DC}" sibTransId="{22106836-1AA2-4EFA-8430-C176B948A8AE}"/>
    <dgm:cxn modelId="{86CBEDAB-70DC-2947-A6E3-66667126089A}" type="presOf" srcId="{C0D8E160-685F-451E-834D-5D7645A43D0E}" destId="{17CC02CB-6BCD-474C-AFAE-AC446B6564CA}" srcOrd="0" destOrd="0" presId="urn:microsoft.com/office/officeart/2005/8/layout/default"/>
    <dgm:cxn modelId="{46412BB9-3C4A-D24B-8070-0CED73DEE6E5}" type="presOf" srcId="{08822B0D-6A9E-4089-8AC6-4CA8B3EA9828}" destId="{824B32A0-8B89-B346-8607-2FE3EF23D92F}" srcOrd="0" destOrd="0" presId="urn:microsoft.com/office/officeart/2005/8/layout/default"/>
    <dgm:cxn modelId="{707063CB-E4FD-4399-9321-0DCA6B644B04}" srcId="{365ECB5D-7CB4-4B4A-8916-C7F72333C25D}" destId="{95403A2E-5664-4DEE-AC88-4E5422D4F5AB}" srcOrd="2" destOrd="0" parTransId="{8107C5B1-99AF-461E-85E4-17B409B4E2D4}" sibTransId="{83EDBB2E-F8E0-40AA-82E2-AF73B7635DE9}"/>
    <dgm:cxn modelId="{196CD3D3-FD39-4C3B-9137-A1D7DE27CAEC}" srcId="{4DC58BA0-AEB6-45A1-9ED0-BCCEFFEF1E55}" destId="{14EE8F4A-94FF-4B08-85D2-F730974FCECC}" srcOrd="1" destOrd="0" parTransId="{1675C243-662C-4622-8CEA-4C5D0188E04B}" sibTransId="{36496B92-BFE5-45A1-9FE0-023524082CEB}"/>
    <dgm:cxn modelId="{778A4FDB-650C-4147-817E-DCE1A441D3EF}" type="presOf" srcId="{365ECB5D-7CB4-4B4A-8916-C7F72333C25D}" destId="{F3C8FB09-8F07-9649-8C97-90702EF5DC84}" srcOrd="0" destOrd="0" presId="urn:microsoft.com/office/officeart/2005/8/layout/default"/>
    <dgm:cxn modelId="{9890E1E1-155A-8F45-B85E-198049742500}" type="presOf" srcId="{95403A2E-5664-4DEE-AC88-4E5422D4F5AB}" destId="{BFF1C41C-354A-4443-817D-A27B36DF4422}" srcOrd="0" destOrd="0" presId="urn:microsoft.com/office/officeart/2005/8/layout/default"/>
    <dgm:cxn modelId="{9509F3EC-1ECD-B241-A14C-C615E3A35FE5}" type="presOf" srcId="{4DC58BA0-AEB6-45A1-9ED0-BCCEFFEF1E55}" destId="{603F86C5-2B1A-5D45-9FD5-F8555923ABC7}" srcOrd="0" destOrd="0" presId="urn:microsoft.com/office/officeart/2005/8/layout/default"/>
    <dgm:cxn modelId="{DF0187FD-7A0A-4698-9A3A-ED1B6F3244A3}" srcId="{4DC58BA0-AEB6-45A1-9ED0-BCCEFFEF1E55}" destId="{D7DFE446-A810-4B93-96DA-BC2291365BF7}" srcOrd="0" destOrd="0" parTransId="{274228FA-205D-47EC-A079-846993BCE4D1}" sibTransId="{871528BD-597A-4623-97F9-DE91E0570CC8}"/>
    <dgm:cxn modelId="{CD44FBF3-3625-AD47-97FA-57E76AE3D6D1}" type="presParOf" srcId="{F3C8FB09-8F07-9649-8C97-90702EF5DC84}" destId="{E9553C94-2688-7548-8CC6-E2AA67027ADD}" srcOrd="0" destOrd="0" presId="urn:microsoft.com/office/officeart/2005/8/layout/default"/>
    <dgm:cxn modelId="{457A061E-8FA7-594B-80E0-4EAF57C733FB}" type="presParOf" srcId="{F3C8FB09-8F07-9649-8C97-90702EF5DC84}" destId="{329CCFE1-386F-384C-A131-F4A46B536442}" srcOrd="1" destOrd="0" presId="urn:microsoft.com/office/officeart/2005/8/layout/default"/>
    <dgm:cxn modelId="{5C511E1F-83CB-5046-AAD8-6592E60594B9}" type="presParOf" srcId="{F3C8FB09-8F07-9649-8C97-90702EF5DC84}" destId="{603F86C5-2B1A-5D45-9FD5-F8555923ABC7}" srcOrd="2" destOrd="0" presId="urn:microsoft.com/office/officeart/2005/8/layout/default"/>
    <dgm:cxn modelId="{C79B6724-7D97-DD49-9170-8ACBB1A0C5AD}" type="presParOf" srcId="{F3C8FB09-8F07-9649-8C97-90702EF5DC84}" destId="{9A477821-2885-4D43-8997-2A8BCCDB1F9F}" srcOrd="3" destOrd="0" presId="urn:microsoft.com/office/officeart/2005/8/layout/default"/>
    <dgm:cxn modelId="{5D9D0E88-CBA3-6740-90E2-74E60BC37AEE}" type="presParOf" srcId="{F3C8FB09-8F07-9649-8C97-90702EF5DC84}" destId="{BFF1C41C-354A-4443-817D-A27B36DF4422}" srcOrd="4" destOrd="0" presId="urn:microsoft.com/office/officeart/2005/8/layout/default"/>
    <dgm:cxn modelId="{B3FC1A32-93CD-6445-9A2F-09F166F4A3D6}" type="presParOf" srcId="{F3C8FB09-8F07-9649-8C97-90702EF5DC84}" destId="{FB90A332-6665-5045-A2B3-495FB2BBD73A}" srcOrd="5" destOrd="0" presId="urn:microsoft.com/office/officeart/2005/8/layout/default"/>
    <dgm:cxn modelId="{CD630E8D-51CC-AF43-AD9E-928D192998B1}" type="presParOf" srcId="{F3C8FB09-8F07-9649-8C97-90702EF5DC84}" destId="{17CC02CB-6BCD-474C-AFAE-AC446B6564CA}" srcOrd="6" destOrd="0" presId="urn:microsoft.com/office/officeart/2005/8/layout/default"/>
    <dgm:cxn modelId="{03CCE3EC-D4BA-4544-B25D-205E95D55982}" type="presParOf" srcId="{F3C8FB09-8F07-9649-8C97-90702EF5DC84}" destId="{237D0D80-0501-A748-9F1F-7EEC628DA02F}" srcOrd="7" destOrd="0" presId="urn:microsoft.com/office/officeart/2005/8/layout/default"/>
    <dgm:cxn modelId="{7C13D1AD-7B39-8942-8BC6-BAE2BF418D48}" type="presParOf" srcId="{F3C8FB09-8F07-9649-8C97-90702EF5DC84}" destId="{824B32A0-8B89-B346-8607-2FE3EF23D92F}" srcOrd="8" destOrd="0" presId="urn:microsoft.com/office/officeart/2005/8/layout/default"/>
    <dgm:cxn modelId="{38C4A30F-E815-2C48-BDFF-B021D7F82A69}" type="presParOf" srcId="{F3C8FB09-8F07-9649-8C97-90702EF5DC84}" destId="{B1F22445-512F-E349-8DB0-7FA1916EC0EE}" srcOrd="9" destOrd="0" presId="urn:microsoft.com/office/officeart/2005/8/layout/default"/>
    <dgm:cxn modelId="{63EC29C6-D16A-4248-8CFA-8E6A1E5A5F62}" type="presParOf" srcId="{F3C8FB09-8F07-9649-8C97-90702EF5DC84}" destId="{E35B437C-590A-D649-9A87-E404608EB14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53C94-2688-7548-8CC6-E2AA67027ADD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Must support and encourage each other to stay in the field</a:t>
          </a:r>
        </a:p>
      </dsp:txBody>
      <dsp:txXfrm>
        <a:off x="0" y="39687"/>
        <a:ext cx="3286125" cy="1971675"/>
      </dsp:txXfrm>
    </dsp:sp>
    <dsp:sp modelId="{603F86C5-2B1A-5D45-9FD5-F8555923ABC7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Develop new ways for the students to improve self efficacy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Student organizations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Monthly meetings with the director</a:t>
          </a:r>
        </a:p>
      </dsp:txBody>
      <dsp:txXfrm>
        <a:off x="3614737" y="39687"/>
        <a:ext cx="3286125" cy="1971675"/>
      </dsp:txXfrm>
    </dsp:sp>
    <dsp:sp modelId="{BFF1C41C-354A-4443-817D-A27B36DF442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Commitment to continuous improvement</a:t>
          </a:r>
        </a:p>
      </dsp:txBody>
      <dsp:txXfrm>
        <a:off x="7229475" y="39687"/>
        <a:ext cx="3286125" cy="1971675"/>
      </dsp:txXfrm>
    </dsp:sp>
    <dsp:sp modelId="{17CC02CB-6BCD-474C-AFAE-AC446B6564CA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Encourage students to take a risk with that harder class</a:t>
          </a:r>
        </a:p>
      </dsp:txBody>
      <dsp:txXfrm>
        <a:off x="0" y="2339975"/>
        <a:ext cx="3286125" cy="1971675"/>
      </dsp:txXfrm>
    </dsp:sp>
    <dsp:sp modelId="{824B32A0-8B89-B346-8607-2FE3EF23D92F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Never lose sight of the need for people to chose their professions</a:t>
          </a:r>
        </a:p>
      </dsp:txBody>
      <dsp:txXfrm>
        <a:off x="3614737" y="2339975"/>
        <a:ext cx="3286125" cy="1971675"/>
      </dsp:txXfrm>
    </dsp:sp>
    <dsp:sp modelId="{E35B437C-590A-D649-9A87-E404608EB142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Stay</a:t>
          </a:r>
          <a:r>
            <a:rPr lang="en-US" sz="2200" kern="1200" baseline="0" dirty="0"/>
            <a:t> vigilant in protecting student’s rights</a:t>
          </a:r>
          <a:endParaRPr lang="en-US" sz="2200" kern="1200" dirty="0"/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A7A87-6754-6D4D-8C9F-6303FD9802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EF2C0-4C74-0143-89B2-043DA527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9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BD08-5F14-7A96-4AB9-2B1C9C805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0D45F-9EA9-EA0A-A9BC-FF46CBCE6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93E4-16A1-8F98-3106-9F5BCF8F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DBDB5-1F5D-E784-E0FE-2BFF1D27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004D-98E5-22A8-C7D6-50E2A7EC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6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5CFC-DB8B-95EA-C7CD-0C827740E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9AA35-0DB0-94A1-6EDD-9B88D0640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FFF4A-414F-8694-CFFD-5E68B7B50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EE4DB-51A7-EEB7-E682-16F367F0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BD4A-2E80-3692-80EF-9FB33628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8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8E9F0D-9E65-2131-7F9C-6DBD69B1E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DEE3D-2F6C-9685-2E16-8EDDF1F0F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1DC88-D1B4-55FB-5B24-4089E75B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31B37-C0B4-83A5-2B00-6BCD2DFC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46725-C1CB-1AD5-8DDA-3DB91CB1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5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86106-4AEF-0C1E-BACF-886EB2E8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8E8C7-53FD-6B8A-9AC1-930ADD389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CA5B-7ADD-EC0D-A65E-A0F8C379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C7E81-746A-9D29-A85B-B2E2D90A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6A5BA-CB06-31CE-0B75-49F99019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5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7F76-77E4-0EEF-C115-C2518584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775D3-984D-4BCB-B7C8-08E07D8E5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417B8-23DE-6DFE-7DA2-F3C8D872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F86A7-771F-2E19-DE60-F6758D15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1A65C-2F1C-ED5E-A586-7918A816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0B44-CC58-282A-3DC1-FBBA75AD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335B-E2B6-2746-34CF-C43075CF7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41C7A-9428-BCCC-6190-697919F91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3EE87-0F13-F171-7B5B-60A629BC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9D5D-45F8-CA77-9C2D-7E1F8680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B9085-AAF2-D345-C766-74A4FD5B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34E1-FF81-E0C3-6D2F-D40A9C5D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F16E8-7BAA-2A09-9555-925B01EC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EFBC2-6296-40A2-F863-A0BC8EF36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CE05B-7296-0E67-1887-E88DA54D5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F6FBB4-F1C8-1503-42CE-EC4A14EB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920F2-B30F-5732-B05C-B0A71303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327D14-89BE-197A-7D3C-58300FA2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35F9A-6F66-F8DA-0466-0EE3365F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8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E1FE-9E6F-3AD3-3231-BA42170C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C7207-8BE1-486A-1396-798681A08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727C2-31A5-F0DF-0EF5-ACC633D9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4C913-992C-B73D-612C-F00EF302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8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E628A-9059-7827-A57A-693E336E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A114B-2F54-DD2F-C9E2-4F02186F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C97B6-8D83-03C2-B606-BE552AA8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9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1367F-95CE-0D48-A1EE-EB80B95A6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A47-D3FD-F455-3B99-820212D26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43DCD-FAEF-D944-5ADF-221E5B87F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8546B-0151-140C-64C5-604CDC37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D16F0-D0FE-C1C6-CAF9-40E150E5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A390D-33E8-0573-3D8F-BB5AF506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3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FE6B-2D55-9CAD-8693-767D8100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7BC10-A2F1-DACE-7C1E-82E034308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C9840-C4AF-7340-A089-2B374ADF5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E95E9-B94F-452F-477B-2683E181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18DF8-522D-4E30-F21F-5DC4478A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C01E9-EA49-BDF8-2161-08D92FB6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9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A916BB-8A1C-ED82-A236-57C5156B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F75A2-909C-CFF8-1CBF-6783C6B5F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3408D-4636-5721-C043-0EF900B86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861112-C075-7A49-8F9B-12F64255068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781A9-9619-02D8-1F9F-5583A039B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D369-B81D-1A40-83D1-E790C7569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61D59A-A9C7-DC40-AE2A-DD085DCDB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4FA49-6FEE-682B-7429-88B0BD664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en-US" sz="3100" b="1" i="1" u="none" strike="noStrike" dirty="0">
                <a:effectLst/>
                <a:latin typeface="Aptos" panose="020B0004020202020204" pitchFamily="34" charset="0"/>
              </a:rPr>
              <a:t>Looking Back, Looking </a:t>
            </a:r>
            <a:r>
              <a:rPr lang="en-US" sz="3100" b="1" i="1" dirty="0">
                <a:latin typeface="Aptos" panose="020B0004020202020204" pitchFamily="34" charset="0"/>
              </a:rPr>
              <a:t>Forward: </a:t>
            </a:r>
            <a:br>
              <a:rPr lang="en-US" sz="3100" b="1" i="1" dirty="0">
                <a:latin typeface="Aptos" panose="020B0004020202020204" pitchFamily="34" charset="0"/>
              </a:rPr>
            </a:br>
            <a:r>
              <a:rPr lang="en-US" sz="3100" b="1" i="1" dirty="0">
                <a:latin typeface="Aptos" panose="020B0004020202020204" pitchFamily="34" charset="0"/>
              </a:rPr>
              <a:t>The Ongoing Mission of Disability Support Professionals</a:t>
            </a:r>
            <a:br>
              <a:rPr lang="en-US" sz="3100" i="1" dirty="0">
                <a:latin typeface="Aptos" panose="020B0004020202020204" pitchFamily="34" charset="0"/>
              </a:rPr>
            </a:b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2B7EA1-E59F-49A1-EC07-96583A327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r>
              <a:rPr lang="en-US" i="1">
                <a:latin typeface="Aptos" panose="020B0004020202020204" pitchFamily="34" charset="0"/>
              </a:rPr>
              <a:t>Shawn P. Saladin, PhD, CRC, CPM</a:t>
            </a:r>
          </a:p>
          <a:p>
            <a:endParaRPr lang="en-US" i="1">
              <a:latin typeface="Aptos" panose="020B0004020202020204" pitchFamily="34" charset="0"/>
            </a:endParaRPr>
          </a:p>
        </p:txBody>
      </p:sp>
      <p:pic>
        <p:nvPicPr>
          <p:cNvPr id="33" name="Video 32" descr="People In A Meeting">
            <a:extLst>
              <a:ext uri="{FF2B5EF4-FFF2-40B4-BE49-F238E27FC236}">
                <a16:creationId xmlns:a16="http://schemas.microsoft.com/office/drawing/2014/main" id="{68BB3FBA-F429-620D-F271-BCF075395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3649423" y="591670"/>
            <a:ext cx="4888557" cy="2742004"/>
          </a:xfrm>
          <a:prstGeom prst="rect">
            <a:avLst/>
          </a:prstGeom>
        </p:spPr>
      </p:pic>
      <p:sp>
        <p:nvSpPr>
          <p:cNvPr id="48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134AD-32A5-F003-3396-65384E58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Naples, Italy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7E9F2-7E0C-61AC-85EE-5F80A5EC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Accommodations?</a:t>
            </a:r>
          </a:p>
          <a:p>
            <a:r>
              <a:rPr lang="en-US" sz="2200"/>
              <a:t>Fun times</a:t>
            </a:r>
          </a:p>
          <a:p>
            <a:r>
              <a:rPr lang="en-US" sz="2200"/>
              <a:t>Not allowed to work </a:t>
            </a:r>
          </a:p>
          <a:p>
            <a:r>
              <a:rPr lang="en-US" sz="2200"/>
              <a:t>Crabbing with Gator?</a:t>
            </a:r>
          </a:p>
          <a:p>
            <a:r>
              <a:rPr lang="en-US" sz="2200"/>
              <a:t>Eighteenth birthday, got luggage. </a:t>
            </a:r>
          </a:p>
        </p:txBody>
      </p:sp>
    </p:spTree>
    <p:extLst>
      <p:ext uri="{BB962C8B-B14F-4D97-AF65-F5344CB8AC3E}">
        <p14:creationId xmlns:p14="http://schemas.microsoft.com/office/powerpoint/2010/main" val="3536665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73CE3-5E98-ABE1-0031-C31240AE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Sacramento, California</a:t>
            </a:r>
          </a:p>
        </p:txBody>
      </p:sp>
      <p:pic>
        <p:nvPicPr>
          <p:cNvPr id="1026" name="Picture 2" descr="This is why strawberries are red and good for you | BBC Science Focus  Magazine">
            <a:extLst>
              <a:ext uri="{FF2B5EF4-FFF2-40B4-BE49-F238E27FC236}">
                <a16:creationId xmlns:a16="http://schemas.microsoft.com/office/drawing/2014/main" id="{7F4B7356-C2BC-E7FC-1EFB-9F50D6381C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r="16854" b="-1"/>
          <a:stretch/>
        </p:blipFill>
        <p:spPr bwMode="auto">
          <a:xfrm>
            <a:off x="630936" y="896124"/>
            <a:ext cx="5458968" cy="50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18664-F1EE-CDE0-9864-5BBA747BC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Gotta get a job!</a:t>
            </a:r>
          </a:p>
          <a:p>
            <a:r>
              <a:rPr lang="en-US" sz="2200"/>
              <a:t>American River College</a:t>
            </a:r>
          </a:p>
          <a:p>
            <a:r>
              <a:rPr lang="en-US" sz="2200"/>
              <a:t>I'm a resident of Michigan?</a:t>
            </a:r>
          </a:p>
          <a:p>
            <a:r>
              <a:rPr lang="en-US" sz="2200"/>
              <a:t>Strawberries</a:t>
            </a:r>
          </a:p>
        </p:txBody>
      </p:sp>
    </p:spTree>
    <p:extLst>
      <p:ext uri="{BB962C8B-B14F-4D97-AF65-F5344CB8AC3E}">
        <p14:creationId xmlns:p14="http://schemas.microsoft.com/office/powerpoint/2010/main" val="410573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74CDA-078A-B335-804C-4038DE38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San Antonio, Texas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6BC1-CB84-5C27-9D07-254DD0F70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000"/>
              <a:t>San Antonio College</a:t>
            </a:r>
          </a:p>
          <a:p>
            <a:pPr lvl="1"/>
            <a:r>
              <a:rPr lang="en-US" sz="2000"/>
              <a:t>Remedial everything </a:t>
            </a:r>
          </a:p>
          <a:p>
            <a:pPr lvl="1"/>
            <a:r>
              <a:rPr lang="en-US" sz="2000"/>
              <a:t>What’s TRC?</a:t>
            </a:r>
          </a:p>
          <a:p>
            <a:pPr lvl="2"/>
            <a:r>
              <a:rPr lang="en-US" dirty="0"/>
              <a:t>Denied </a:t>
            </a:r>
          </a:p>
          <a:p>
            <a:pPr lvl="2"/>
            <a:r>
              <a:rPr lang="en-US" dirty="0"/>
              <a:t>Accepted</a:t>
            </a:r>
          </a:p>
          <a:p>
            <a:pPr lvl="1"/>
            <a:r>
              <a:rPr lang="en-US" sz="2000"/>
              <a:t>Great VRC’s</a:t>
            </a:r>
          </a:p>
          <a:p>
            <a:pPr lvl="2"/>
            <a:r>
              <a:rPr lang="en-US" dirty="0"/>
              <a:t>Stared as certificate in drafting</a:t>
            </a:r>
          </a:p>
          <a:p>
            <a:pPr lvl="2"/>
            <a:r>
              <a:rPr lang="en-US" dirty="0"/>
              <a:t>Ended up almost Associates of Applied Science in Engineering Technology</a:t>
            </a:r>
          </a:p>
          <a:p>
            <a:pPr lvl="2"/>
            <a:r>
              <a:rPr lang="en-US" dirty="0"/>
              <a:t>TRC paid for:</a:t>
            </a:r>
          </a:p>
          <a:p>
            <a:pPr lvl="3"/>
            <a:r>
              <a:rPr lang="en-US" sz="2000"/>
              <a:t>Tuition</a:t>
            </a:r>
          </a:p>
          <a:p>
            <a:pPr lvl="3"/>
            <a:r>
              <a:rPr lang="en-US" sz="2000"/>
              <a:t> Notetakers</a:t>
            </a:r>
          </a:p>
          <a:p>
            <a:pPr lvl="3"/>
            <a:r>
              <a:rPr lang="en-US" sz="2000"/>
              <a:t>New set of hearing aids</a:t>
            </a:r>
          </a:p>
        </p:txBody>
      </p:sp>
    </p:spTree>
    <p:extLst>
      <p:ext uri="{BB962C8B-B14F-4D97-AF65-F5344CB8AC3E}">
        <p14:creationId xmlns:p14="http://schemas.microsoft.com/office/powerpoint/2010/main" val="3536797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F8B00-8529-9B36-3526-8CE5C02E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Bryan/College Station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F3A43-285F-5EA1-7C81-07403F7FF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Texas A&amp;M</a:t>
            </a:r>
          </a:p>
          <a:p>
            <a:r>
              <a:rPr lang="en-US" sz="2200" dirty="0"/>
              <a:t>Accommodations?</a:t>
            </a:r>
          </a:p>
          <a:p>
            <a:pPr lvl="1"/>
            <a:r>
              <a:rPr lang="en-US" sz="2200" dirty="0"/>
              <a:t>Engineering Technology</a:t>
            </a:r>
          </a:p>
          <a:p>
            <a:pPr lvl="1"/>
            <a:r>
              <a:rPr lang="en-US" sz="2200" dirty="0"/>
              <a:t>Chemistry Class</a:t>
            </a:r>
          </a:p>
          <a:p>
            <a:pPr lvl="1"/>
            <a:r>
              <a:rPr lang="en-US" sz="2200" dirty="0"/>
              <a:t>TEEX</a:t>
            </a:r>
          </a:p>
          <a:p>
            <a:pPr lvl="1"/>
            <a:r>
              <a:rPr lang="en-US" sz="2200" dirty="0"/>
              <a:t>Industrial Education</a:t>
            </a:r>
          </a:p>
          <a:p>
            <a:pPr lvl="2"/>
            <a:r>
              <a:rPr lang="en-US" sz="2200" dirty="0"/>
              <a:t>Internship at Texas School for the Deaf  “DPN”</a:t>
            </a:r>
          </a:p>
          <a:p>
            <a:r>
              <a:rPr lang="en-US" sz="2200" dirty="0"/>
              <a:t>BS Degree ‘86</a:t>
            </a:r>
          </a:p>
          <a:p>
            <a:pPr lvl="1"/>
            <a:r>
              <a:rPr lang="en-US" sz="2200" dirty="0"/>
              <a:t>Would you mind living on the other side of town?</a:t>
            </a:r>
          </a:p>
          <a:p>
            <a:pPr lvl="1"/>
            <a:r>
              <a:rPr lang="en-US" sz="2200" dirty="0"/>
              <a:t>You can’t hear the bell; you will put the kids in danger</a:t>
            </a:r>
          </a:p>
          <a:p>
            <a:r>
              <a:rPr lang="en-US" sz="2600" dirty="0"/>
              <a:t>MEd ‘88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62449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ACE36-F9EF-503C-D8BD-3F55ED38C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University of Texas at Austin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DDC9-B41F-D245-C30E-E135AEF3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en-US" sz="2200"/>
          </a:p>
          <a:p>
            <a:r>
              <a:rPr lang="en-US" sz="2200"/>
              <a:t>Program: PhD in Special Education, Rehabilitation Counselor Education program</a:t>
            </a:r>
          </a:p>
          <a:p>
            <a:r>
              <a:rPr lang="en-US" sz="2200"/>
              <a:t>Accommodations</a:t>
            </a:r>
          </a:p>
          <a:p>
            <a:pPr lvl="1"/>
            <a:r>
              <a:rPr lang="en-US" sz="2200"/>
              <a:t>Interpreters</a:t>
            </a:r>
          </a:p>
          <a:p>
            <a:pPr lvl="1"/>
            <a:r>
              <a:rPr lang="en-US" sz="2200"/>
              <a:t>FM Loop</a:t>
            </a:r>
          </a:p>
          <a:p>
            <a:pPr lvl="1"/>
            <a:r>
              <a:rPr lang="en-US" sz="2200"/>
              <a:t>Preferential seating</a:t>
            </a:r>
          </a:p>
          <a:p>
            <a:pPr lvl="1"/>
            <a:r>
              <a:rPr lang="en-US" sz="2200"/>
              <a:t>Dr. Parker </a:t>
            </a:r>
          </a:p>
          <a:p>
            <a:r>
              <a:rPr lang="en-US" sz="2200"/>
              <a:t>Gregory Gym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27622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9AF3F-DE43-45DA-9AB6-1DB106E4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Texas School for the Deaf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F4F63-887D-BE60-56F2-6260BC3A0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ACCESS: Adult Curriculum for Community, Employment, and Social Skills</a:t>
            </a:r>
          </a:p>
          <a:p>
            <a:r>
              <a:rPr lang="en-US" sz="2200"/>
              <a:t>More dual enrollment programs with Austin Community College</a:t>
            </a:r>
          </a:p>
          <a:p>
            <a:r>
              <a:rPr lang="en-US" sz="2200"/>
              <a:t>The jobs the students want now:</a:t>
            </a:r>
          </a:p>
          <a:p>
            <a:pPr lvl="1"/>
            <a:r>
              <a:rPr lang="en-US" sz="2200"/>
              <a:t>Electrical Engineer</a:t>
            </a:r>
          </a:p>
          <a:p>
            <a:pPr lvl="1"/>
            <a:r>
              <a:rPr lang="en-US" sz="2200"/>
              <a:t>Robotics Engineer</a:t>
            </a:r>
          </a:p>
          <a:p>
            <a:pPr lvl="1"/>
            <a:r>
              <a:rPr lang="en-US" sz="2200"/>
              <a:t>Real estate agent</a:t>
            </a:r>
          </a:p>
          <a:p>
            <a:pPr lvl="1"/>
            <a:r>
              <a:rPr lang="en-US" sz="2200"/>
              <a:t>Medical Doctor</a:t>
            </a:r>
          </a:p>
          <a:p>
            <a:pPr lvl="1"/>
            <a:r>
              <a:rPr lang="en-US" sz="2200"/>
              <a:t>Special Effects Artist (4</a:t>
            </a:r>
            <a:r>
              <a:rPr lang="en-US" sz="2200" baseline="30000"/>
              <a:t>th</a:t>
            </a:r>
            <a:r>
              <a:rPr lang="en-US" sz="2200"/>
              <a:t> grader)</a:t>
            </a:r>
          </a:p>
          <a:p>
            <a:pPr lvl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92624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93C19-94B0-7F80-1669-BA62A9F3D0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433"/>
          <a:stretch/>
        </p:blipFill>
        <p:spPr>
          <a:xfrm>
            <a:off x="20" y="365125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B721A-E0E2-74C4-AB56-09B8DA5D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Call to Action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F6B15B-10DB-7757-74F2-79A824CD4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5334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3144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9357-AA93-B555-F7B8-2CA67B6D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667" y="2245810"/>
            <a:ext cx="7679303" cy="18689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Look back but look forward with determination 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 hope</a:t>
            </a:r>
          </a:p>
        </p:txBody>
      </p:sp>
      <p:pic>
        <p:nvPicPr>
          <p:cNvPr id="5" name="Picture 4" descr="Deaf President Now Protest">
            <a:extLst>
              <a:ext uri="{FF2B5EF4-FFF2-40B4-BE49-F238E27FC236}">
                <a16:creationId xmlns:a16="http://schemas.microsoft.com/office/drawing/2014/main" id="{7255F749-1350-F421-AFA9-9A5E5475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5"/>
          <a:stretch/>
        </p:blipFill>
        <p:spPr bwMode="auto"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NEA Honors Disability Rights Activist Judith Heumann | NEA">
            <a:extLst>
              <a:ext uri="{FF2B5EF4-FFF2-40B4-BE49-F238E27FC236}">
                <a16:creationId xmlns:a16="http://schemas.microsoft.com/office/drawing/2014/main" id="{6034D566-A2A2-9BB9-B68A-4607A9B543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367"/>
          <a:stretch/>
        </p:blipFill>
        <p:spPr bwMode="auto"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meline for Independent Living Civil Rights - MetroWest ...">
            <a:extLst>
              <a:ext uri="{FF2B5EF4-FFF2-40B4-BE49-F238E27FC236}">
                <a16:creationId xmlns:a16="http://schemas.microsoft.com/office/drawing/2014/main" id="{B9A7E52A-ED0F-53CD-C090-BB5E1F54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-2"/>
          <a:stretch/>
        </p:blipFill>
        <p:spPr bwMode="auto">
          <a:xfrm>
            <a:off x="20" y="2279768"/>
            <a:ext cx="3484262" cy="22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History of Special Education Law in the United States by ...">
            <a:extLst>
              <a:ext uri="{FF2B5EF4-FFF2-40B4-BE49-F238E27FC236}">
                <a16:creationId xmlns:a16="http://schemas.microsoft.com/office/drawing/2014/main" id="{C709A9BE-FFBB-03EB-CB35-2060EE16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" r="1" b="1959"/>
          <a:stretch/>
        </p:blipFill>
        <p:spPr bwMode="auto"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ew Exhibit Explores Disability Rights Movement in NYC | WFUV">
            <a:extLst>
              <a:ext uri="{FF2B5EF4-FFF2-40B4-BE49-F238E27FC236}">
                <a16:creationId xmlns:a16="http://schemas.microsoft.com/office/drawing/2014/main" id="{D00F0289-1C1A-FF58-AC62-C8896CBD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0" r="-2" b="22119"/>
          <a:stretch/>
        </p:blipFill>
        <p:spPr bwMode="auto"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0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FA1A-3F53-EB28-FDA9-2AB4F66D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F80CE-6C48-1470-F0D3-8AFDA9171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Welcome and brief personal journey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Importance of reflecting on barriers, accommodations and looking ahead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Inspire continued advocacy and building bridges to success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BDC09-500A-019E-5425-6E1FEC7D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Where to begin?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5E6914-6749-27CC-E4F5-0AB7767AF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05" r="-2" b="2162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091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CA76DC-E992-A119-9250-59306145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That boy aint right…..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B4310C-05EE-8E97-8BC6-5D426FD3B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623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3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EBB2E6-D279-7BD7-3B5C-34E8C7FA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First Exposure to an Audiologist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03623D-FFFD-AAA4-B076-82E486AFF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11443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5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DC999-EAC1-5582-20A0-ED8860AC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dirty="0"/>
              <a:t>Cortez Elementary: Albuquerque, N. M.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FAF73-4CC9-9F87-63CA-2D2FBA391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Two aural classes of students with hearing loss</a:t>
            </a:r>
          </a:p>
          <a:p>
            <a:r>
              <a:rPr lang="en-US" sz="2200" dirty="0"/>
              <a:t>Accommodations</a:t>
            </a:r>
          </a:p>
          <a:p>
            <a:pPr lvl="1"/>
            <a:r>
              <a:rPr lang="en-US" sz="2200" dirty="0"/>
              <a:t>Own hearing aid</a:t>
            </a:r>
          </a:p>
          <a:p>
            <a:pPr lvl="1"/>
            <a:r>
              <a:rPr lang="en-US" sz="2200" dirty="0"/>
              <a:t>Test hearing aids</a:t>
            </a:r>
          </a:p>
          <a:p>
            <a:pPr lvl="1"/>
            <a:r>
              <a:rPr lang="en-US" sz="2200" dirty="0"/>
              <a:t>Hard wired desk </a:t>
            </a:r>
          </a:p>
          <a:p>
            <a:pPr lvl="1"/>
            <a:r>
              <a:rPr lang="en-US" sz="2200" dirty="0"/>
              <a:t>First FM loop</a:t>
            </a:r>
          </a:p>
          <a:p>
            <a:r>
              <a:rPr lang="en-US" sz="2200" dirty="0"/>
              <a:t>8 in my class</a:t>
            </a:r>
          </a:p>
          <a:p>
            <a:r>
              <a:rPr lang="en-US" sz="2200" dirty="0"/>
              <a:t>Speech three times a week for five years</a:t>
            </a:r>
          </a:p>
          <a:p>
            <a:r>
              <a:rPr lang="en-US" sz="2200" dirty="0"/>
              <a:t>The rest of the school was regular education</a:t>
            </a:r>
          </a:p>
        </p:txBody>
      </p:sp>
    </p:spTree>
    <p:extLst>
      <p:ext uri="{BB962C8B-B14F-4D97-AF65-F5344CB8AC3E}">
        <p14:creationId xmlns:p14="http://schemas.microsoft.com/office/powerpoint/2010/main" val="18613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7EFE2-C62F-248B-2484-69C0A059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PL 94-142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F23EE-B722-2842-B29B-21768A6D8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5</a:t>
            </a:r>
            <a:r>
              <a:rPr lang="en-US" sz="2200" baseline="30000"/>
              <a:t>th</a:t>
            </a:r>
            <a:r>
              <a:rPr lang="en-US" sz="2200"/>
              <a:t> grade</a:t>
            </a:r>
          </a:p>
          <a:p>
            <a:r>
              <a:rPr lang="en-US" sz="2200"/>
              <a:t>Mainstreamed</a:t>
            </a:r>
          </a:p>
          <a:p>
            <a:r>
              <a:rPr lang="en-US" sz="2200"/>
              <a:t>Accommodations</a:t>
            </a:r>
          </a:p>
          <a:p>
            <a:pPr lvl="1"/>
            <a:r>
              <a:rPr lang="en-US" sz="2200"/>
              <a:t>Headphones on me</a:t>
            </a:r>
          </a:p>
          <a:p>
            <a:pPr lvl="1"/>
            <a:r>
              <a:rPr lang="en-US" sz="2200"/>
              <a:t>Large microphone worn by the teacher</a:t>
            </a:r>
          </a:p>
          <a:p>
            <a:r>
              <a:rPr lang="en-US" sz="2200"/>
              <a:t>You or your kind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B7D65-5197-5477-B930-ABA7532B3B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253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FBA77-0233-6D81-5E34-573CE1563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Milpitas, California 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817EF-96BD-44FA-D37A-E55D73CA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Rose Elementary: Is this 5</a:t>
            </a:r>
            <a:r>
              <a:rPr lang="en-US" sz="2200" baseline="30000"/>
              <a:t>th</a:t>
            </a:r>
            <a:r>
              <a:rPr lang="en-US" sz="2200"/>
              <a:t> grade or 6</a:t>
            </a:r>
            <a:r>
              <a:rPr lang="en-US" sz="2200" baseline="30000"/>
              <a:t>th</a:t>
            </a:r>
            <a:r>
              <a:rPr lang="en-US" sz="2200"/>
              <a:t> grade?</a:t>
            </a:r>
          </a:p>
          <a:p>
            <a:pPr lvl="1"/>
            <a:r>
              <a:rPr lang="en-US" sz="2200"/>
              <a:t>Accommodations?</a:t>
            </a:r>
          </a:p>
          <a:p>
            <a:r>
              <a:rPr lang="en-US" sz="2200"/>
              <a:t>Rancho Milpitas Middle School:</a:t>
            </a:r>
          </a:p>
          <a:p>
            <a:pPr lvl="1"/>
            <a:r>
              <a:rPr lang="en-US" sz="2200"/>
              <a:t>Accommodations?</a:t>
            </a:r>
          </a:p>
          <a:p>
            <a:pPr lvl="1"/>
            <a:r>
              <a:rPr lang="en-US" sz="2200"/>
              <a:t> a lonely scary place</a:t>
            </a:r>
          </a:p>
        </p:txBody>
      </p:sp>
    </p:spTree>
    <p:extLst>
      <p:ext uri="{BB962C8B-B14F-4D97-AF65-F5344CB8AC3E}">
        <p14:creationId xmlns:p14="http://schemas.microsoft.com/office/powerpoint/2010/main" val="945782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24067-6E76-D9FF-0375-48A011C3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Edwards Airforce Base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00609-9090-0FBB-2B53-986B575DA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/>
              <a:t>Forbes Jr. High</a:t>
            </a:r>
          </a:p>
          <a:p>
            <a:pPr lvl="1"/>
            <a:r>
              <a:rPr lang="en-US" sz="2200"/>
              <a:t>Back to eight in a class!</a:t>
            </a:r>
          </a:p>
          <a:p>
            <a:pPr lvl="1"/>
            <a:r>
              <a:rPr lang="en-US" sz="2200"/>
              <a:t>Accommodations?</a:t>
            </a:r>
          </a:p>
          <a:p>
            <a:pPr lvl="1"/>
            <a:r>
              <a:rPr lang="en-US" sz="2200"/>
              <a:t>Got to teach the geography class</a:t>
            </a:r>
          </a:p>
          <a:p>
            <a:pPr lvl="1"/>
            <a:r>
              <a:rPr lang="en-US" sz="2200"/>
              <a:t>Start thinking about what to do for a living when finished with school</a:t>
            </a:r>
          </a:p>
          <a:p>
            <a:r>
              <a:rPr lang="en-US" sz="2200"/>
              <a:t>Desert High School</a:t>
            </a:r>
          </a:p>
          <a:p>
            <a:pPr lvl="1"/>
            <a:r>
              <a:rPr lang="en-US" sz="2200"/>
              <a:t>Accommodations?</a:t>
            </a:r>
          </a:p>
          <a:p>
            <a:pPr lvl="1"/>
            <a:r>
              <a:rPr lang="en-US" sz="2200"/>
              <a:t>I want chemistry class; sorry you are on the Slow Track. </a:t>
            </a:r>
          </a:p>
          <a:p>
            <a:pPr lvl="1"/>
            <a:r>
              <a:rPr lang="en-US" sz="2200"/>
              <a:t>What do engineers do?</a:t>
            </a:r>
          </a:p>
          <a:p>
            <a:pPr lvl="1"/>
            <a:r>
              <a:rPr lang="en-US" sz="2200"/>
              <a:t>What is a PhD?</a:t>
            </a:r>
          </a:p>
          <a:p>
            <a:pPr lvl="1"/>
            <a:r>
              <a:rPr lang="en-US" sz="2200"/>
              <a:t>Found success in drafting</a:t>
            </a:r>
          </a:p>
        </p:txBody>
      </p:sp>
    </p:spTree>
    <p:extLst>
      <p:ext uri="{BB962C8B-B14F-4D97-AF65-F5344CB8AC3E}">
        <p14:creationId xmlns:p14="http://schemas.microsoft.com/office/powerpoint/2010/main" val="525075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516</Words>
  <Application>Microsoft Office PowerPoint</Application>
  <PresentationFormat>Widescreen</PresentationFormat>
  <Paragraphs>108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Looking Back, Looking Forward:  The Ongoing Mission of Disability Support Professionals </vt:lpstr>
      <vt:lpstr>Introduction </vt:lpstr>
      <vt:lpstr>Where to begin?</vt:lpstr>
      <vt:lpstr>That boy aint right…..</vt:lpstr>
      <vt:lpstr>First Exposure to an Audiologist</vt:lpstr>
      <vt:lpstr>Cortez Elementary: Albuquerque, N. M.</vt:lpstr>
      <vt:lpstr>PL 94-142</vt:lpstr>
      <vt:lpstr>Milpitas, California  </vt:lpstr>
      <vt:lpstr>Edwards Airforce Base</vt:lpstr>
      <vt:lpstr>Naples, Italy</vt:lpstr>
      <vt:lpstr>Sacramento, California</vt:lpstr>
      <vt:lpstr>San Antonio, Texas </vt:lpstr>
      <vt:lpstr>Bryan/College Station</vt:lpstr>
      <vt:lpstr>University of Texas at Austin</vt:lpstr>
      <vt:lpstr>Texas School for the Deaf</vt:lpstr>
      <vt:lpstr>Call to Action</vt:lpstr>
      <vt:lpstr>Look back but look forward with determination and hope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Shawn Saladin</dc:creator>
  <cp:lastModifiedBy>Maxey, Angie G.</cp:lastModifiedBy>
  <cp:revision>22</cp:revision>
  <dcterms:created xsi:type="dcterms:W3CDTF">2025-02-15T17:33:37Z</dcterms:created>
  <dcterms:modified xsi:type="dcterms:W3CDTF">2025-03-31T20:10:27Z</dcterms:modified>
</cp:coreProperties>
</file>