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7" r:id="rId2"/>
    <p:sldId id="275" r:id="rId3"/>
    <p:sldId id="276" r:id="rId4"/>
    <p:sldId id="261" r:id="rId5"/>
    <p:sldId id="264" r:id="rId6"/>
    <p:sldId id="265" r:id="rId7"/>
    <p:sldId id="266" r:id="rId8"/>
    <p:sldId id="268" r:id="rId9"/>
    <p:sldId id="269" r:id="rId10"/>
    <p:sldId id="274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5517CF1-160F-8841-BB1F-0E8FC0E35AAB}">
          <p14:sldIdLst>
            <p14:sldId id="257"/>
            <p14:sldId id="275"/>
            <p14:sldId id="276"/>
            <p14:sldId id="261"/>
            <p14:sldId id="264"/>
            <p14:sldId id="265"/>
            <p14:sldId id="266"/>
            <p14:sldId id="268"/>
            <p14:sldId id="269"/>
            <p14:sldId id="274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649"/>
  </p:normalViewPr>
  <p:slideViewPr>
    <p:cSldViewPr snapToGrid="0" snapToObjects="1">
      <p:cViewPr varScale="1">
        <p:scale>
          <a:sx n="95" d="100"/>
          <a:sy n="95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04A96-59BE-8848-9EFC-C293D9AE4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3306949"/>
            <a:ext cx="5765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DEE4E-8735-154D-AFE3-A7B88E77D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7615" y="5899686"/>
            <a:ext cx="3736770" cy="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333906-9624-524A-A7FD-929CA4FC9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229" y="5777654"/>
            <a:ext cx="3736770" cy="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3245F-6349-CB47-9FEC-AD94DA37D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41" y="6388925"/>
            <a:ext cx="1974843" cy="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68DBE-74EE-6E4F-9C1F-CEE112E964E9}"/>
              </a:ext>
            </a:extLst>
          </p:cNvPr>
          <p:cNvSpPr txBox="1"/>
          <p:nvPr/>
        </p:nvSpPr>
        <p:spPr>
          <a:xfrm>
            <a:off x="0" y="183601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College Students with Autism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E2984B3-BACC-5246-A608-71596BE4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863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Kenzie Billeiter, 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Doctoral Candidate, School Psychology</a:t>
            </a:r>
          </a:p>
        </p:txBody>
      </p:sp>
    </p:spTree>
    <p:extLst>
      <p:ext uri="{BB962C8B-B14F-4D97-AF65-F5344CB8AC3E}">
        <p14:creationId xmlns:p14="http://schemas.microsoft.com/office/powerpoint/2010/main" val="377699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Common Issues and Barriers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848699" y="2152650"/>
            <a:ext cx="4199802" cy="4064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primary support system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the family while maintaining the autonomy of the student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“chosen” family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community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documentation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diagnosis, misdiagnosis, etc.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Graduation and employment rates </a:t>
            </a:r>
          </a:p>
        </p:txBody>
      </p:sp>
      <p:pic>
        <p:nvPicPr>
          <p:cNvPr id="5" name="Graphic 4" descr="Suburban scene outline">
            <a:extLst>
              <a:ext uri="{FF2B5EF4-FFF2-40B4-BE49-F238E27FC236}">
                <a16:creationId xmlns:a16="http://schemas.microsoft.com/office/drawing/2014/main" id="{7AD4CF7E-E9B8-F1D0-8B99-CCD19962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7876" y="2372214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Tips for Working with Students on the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626659" y="2139004"/>
            <a:ext cx="8861611" cy="384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referral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obvious, but their autism isn’t always the reason they are seeking help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it can even function as a protective factor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about preferences on person-first language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approach this similarly to asking someone their preferred pronouns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 doubt, mimic their language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Trying using neutral terms such as atypical or neurotypical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neurodiversity movement has been great about introducing new, more empowering terminology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using terms like normal or high or low functioning, as these are not accurate and can be offensive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1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Tips for Working with Students on the Spectrum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669405" y="2017539"/>
            <a:ext cx="9110219" cy="384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that your space sensory-friendly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Lights, textures, and smells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does autism look like for you?”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acknowledges the variability within the spectrum and really opens the conversation such that the individual to express themselves instead of just describing a diagnostic label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give you a clearer idea of what resources may be most helpful (e.g., social, academic, behavioral)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Reassess therapeutic techniques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has shown that some common therapeutic/rapport-building techniques such as mirroring can have reverse effects on those with atypical cognitive processes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I’ve found that being straightforward and literal is often the best approach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them a script of what a meeting typically looks like and lay out each session beforehand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4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3027992" y="1452282"/>
            <a:ext cx="4811864" cy="4618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in Adulthood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Autism Spectrum Disorders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Harper Nichols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Autistic/ADHD artist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 Grandin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Talk: The world needs all kinds of minds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autistic brain: Thinking across the spectrum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NeuroTribes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Legacy of Autism and the Future of Neurodiversity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PEERS for Young Adults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Skills Training for Adults with ASD and Other Social Challenges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9BC508-8534-2DC5-74AB-902F792B2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9" y="3111323"/>
            <a:ext cx="2326343" cy="310578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438C19F-82FF-17B4-3614-CF26DDE3E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37" y="1761566"/>
            <a:ext cx="1940561" cy="2916144"/>
          </a:xfrm>
          <a:prstGeom prst="rect">
            <a:avLst/>
          </a:prstGeom>
        </p:spPr>
      </p:pic>
      <p:pic>
        <p:nvPicPr>
          <p:cNvPr id="9" name="Picture 8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311F2FD4-FF5E-2CBB-7B8D-BBFA7120F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503" y="775799"/>
            <a:ext cx="1701592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1178859" y="2684841"/>
            <a:ext cx="10130117" cy="1255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What are your experiences?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3027992" y="2017539"/>
            <a:ext cx="8280984" cy="384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3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E769-8B36-5C77-15CC-D5E48D9434D3}"/>
              </a:ext>
            </a:extLst>
          </p:cNvPr>
          <p:cNvSpPr txBox="1">
            <a:spLocks/>
          </p:cNvSpPr>
          <p:nvPr/>
        </p:nvSpPr>
        <p:spPr>
          <a:xfrm>
            <a:off x="2708603" y="637083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Introduction and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E1F87C-C1A0-3006-5EE0-52940B200EE4}"/>
              </a:ext>
            </a:extLst>
          </p:cNvPr>
          <p:cNvSpPr txBox="1">
            <a:spLocks/>
          </p:cNvSpPr>
          <p:nvPr/>
        </p:nvSpPr>
        <p:spPr>
          <a:xfrm>
            <a:off x="2932469" y="1684388"/>
            <a:ext cx="8191841" cy="4536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2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en-US" sz="22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30BD3AF-629B-CD9B-0B9B-D1D86F892A9A}"/>
              </a:ext>
            </a:extLst>
          </p:cNvPr>
          <p:cNvSpPr txBox="1">
            <a:spLocks/>
          </p:cNvSpPr>
          <p:nvPr/>
        </p:nvSpPr>
        <p:spPr>
          <a:xfrm>
            <a:off x="2932467" y="1804308"/>
            <a:ext cx="5144733" cy="4416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Welcome and thanks for being here! </a:t>
            </a:r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Wingdings" pitchFamily="2" charset="2"/>
              </a:rPr>
              <a:t>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Wingdings" pitchFamily="2" charset="2"/>
              </a:rPr>
              <a:t>PhD candidate in School Psychology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Wingdings" pitchFamily="2" charset="2"/>
              </a:rPr>
              <a:t>MA in Clinical Psychology and MS in School Psychology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Wingdings" pitchFamily="2" charset="2"/>
              </a:rPr>
              <a:t>Worked at OALA for the past 4 years while completing doctoral coursework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Wingdings" pitchFamily="2" charset="2"/>
              </a:rPr>
              <a:t>Provide academic, behavioral, emotional, and social support to students with autism through individual and group sessions as well as evidence-based curriculums </a:t>
            </a:r>
          </a:p>
          <a:p>
            <a:endParaRPr lang="en-US" altLang="en-US" sz="2200" b="1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en-US" sz="22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en-US" sz="22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pic>
        <p:nvPicPr>
          <p:cNvPr id="9" name="Graphic 8" descr="Wave Gesture outline">
            <a:extLst>
              <a:ext uri="{FF2B5EF4-FFF2-40B4-BE49-F238E27FC236}">
                <a16:creationId xmlns:a16="http://schemas.microsoft.com/office/drawing/2014/main" id="{D46D21A4-1145-5D4B-DA76-AF604957D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2457" y="2766725"/>
            <a:ext cx="2371853" cy="23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E769-8B36-5C77-15CC-D5E48D9434D3}"/>
              </a:ext>
            </a:extLst>
          </p:cNvPr>
          <p:cNvSpPr txBox="1">
            <a:spLocks/>
          </p:cNvSpPr>
          <p:nvPr/>
        </p:nvSpPr>
        <p:spPr>
          <a:xfrm>
            <a:off x="2708603" y="637083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E1F87C-C1A0-3006-5EE0-52940B200EE4}"/>
              </a:ext>
            </a:extLst>
          </p:cNvPr>
          <p:cNvSpPr txBox="1">
            <a:spLocks/>
          </p:cNvSpPr>
          <p:nvPr/>
        </p:nvSpPr>
        <p:spPr>
          <a:xfrm>
            <a:off x="2932469" y="1684388"/>
            <a:ext cx="8191841" cy="4536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Welcome and Overview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Baylor’s Mission Statement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Diversity at Baylor University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Projected Rates of ASD at Baylor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Statistics and Outcomes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My Role at OALA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Common Issues and Barriers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Tips for Working with Students on the Spectrum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Resources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Discussion</a:t>
            </a:r>
          </a:p>
          <a:p>
            <a:endParaRPr lang="en-US" altLang="en-US" sz="22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altLang="en-US" sz="22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3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255E-64A8-CA44-B0C0-AFD0D76765D9}"/>
              </a:ext>
            </a:extLst>
          </p:cNvPr>
          <p:cNvSpPr txBox="1">
            <a:spLocks/>
          </p:cNvSpPr>
          <p:nvPr/>
        </p:nvSpPr>
        <p:spPr>
          <a:xfrm>
            <a:off x="0" y="1463704"/>
            <a:ext cx="12192000" cy="8807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Baylor’s Mission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771DD-84ED-6741-AB6D-3B3EDD5983C5}"/>
              </a:ext>
            </a:extLst>
          </p:cNvPr>
          <p:cNvSpPr txBox="1">
            <a:spLocks/>
          </p:cNvSpPr>
          <p:nvPr/>
        </p:nvSpPr>
        <p:spPr>
          <a:xfrm>
            <a:off x="1563756" y="2418907"/>
            <a:ext cx="9064487" cy="2020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2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mission of Baylor University is to educate men and women for worldwide leadership and service by integrating academic excellence and Christian commitment within a caring community.</a:t>
            </a:r>
          </a:p>
        </p:txBody>
      </p:sp>
    </p:spTree>
    <p:extLst>
      <p:ext uri="{BB962C8B-B14F-4D97-AF65-F5344CB8AC3E}">
        <p14:creationId xmlns:p14="http://schemas.microsoft.com/office/powerpoint/2010/main" val="82724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255E-64A8-CA44-B0C0-AFD0D76765D9}"/>
              </a:ext>
            </a:extLst>
          </p:cNvPr>
          <p:cNvSpPr txBox="1">
            <a:spLocks/>
          </p:cNvSpPr>
          <p:nvPr/>
        </p:nvSpPr>
        <p:spPr>
          <a:xfrm>
            <a:off x="1075764" y="1072835"/>
            <a:ext cx="12192000" cy="8807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Diversity at Baylor University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771DD-84ED-6741-AB6D-3B3EDD5983C5}"/>
              </a:ext>
            </a:extLst>
          </p:cNvPr>
          <p:cNvSpPr txBox="1">
            <a:spLocks/>
          </p:cNvSpPr>
          <p:nvPr/>
        </p:nvSpPr>
        <p:spPr>
          <a:xfrm>
            <a:off x="2639521" y="2136519"/>
            <a:ext cx="9064487" cy="2020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Baylor’s overall student body is the most diverse ever at the University, with overall minority enrollment rising to about 34%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stand with other kinds of diversity?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our campus accommodate differences in cognitive processes?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DB34090-9D26-3D4A-A868-AA7C67A4B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00" y="3980330"/>
            <a:ext cx="4737179" cy="24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Projected Rates of ASD at Baylor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848699" y="1694809"/>
            <a:ext cx="4610100" cy="4522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of ASD in the US are around 1 in 44 (CDC, 2022)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officially enrolled 20,709 students as of Fall 2022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CDC’s rates, roughly 470 students at Baylor are on the spectrum!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45 are registered with OALA to receive services for ASD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20 request either weekly or biweekly meetings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check in 2-3x a semester</a:t>
            </a:r>
          </a:p>
        </p:txBody>
      </p:sp>
      <p:pic>
        <p:nvPicPr>
          <p:cNvPr id="12" name="Graphic 11" descr="Brain in head outline">
            <a:extLst>
              <a:ext uri="{FF2B5EF4-FFF2-40B4-BE49-F238E27FC236}">
                <a16:creationId xmlns:a16="http://schemas.microsoft.com/office/drawing/2014/main" id="{63CA0A58-5023-CCF7-5F77-2530EDF95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2971" y="2287922"/>
            <a:ext cx="2282156" cy="2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Statistics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3027993" y="1694809"/>
            <a:ext cx="8280984" cy="384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ASD are attending college at higher rates each year 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lvl="1" indent="-2921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for academic and perceived personal failure during their college years </a:t>
            </a:r>
            <a:endParaRPr 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lvl="1" indent="-2921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graduation and employment rates</a:t>
            </a:r>
            <a:endParaRPr 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lvl="1" indent="-2921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chance of developing comorbid psychological disorders </a:t>
            </a:r>
          </a:p>
          <a:p>
            <a:pPr marL="1265238" lvl="2" indent="-2921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anxiety and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features and the psychological characteristics of ASD, coupled with new pressures and demands of higher education, bring significant challenges to students with ASD 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lvl="1" indent="-236538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independence, living in residence, navigating new social situations, adjusting to new classroom/lecture styles, etc.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dirty="0">
              <a:ea typeface="ＭＳ Ｐゴシック" charset="-128"/>
            </a:endParaRPr>
          </a:p>
        </p:txBody>
      </p:sp>
      <p:pic>
        <p:nvPicPr>
          <p:cNvPr id="4" name="Graphic 3" descr="Statistics with solid fill">
            <a:extLst>
              <a:ext uri="{FF2B5EF4-FFF2-40B4-BE49-F238E27FC236}">
                <a16:creationId xmlns:a16="http://schemas.microsoft.com/office/drawing/2014/main" id="{F16B63EC-BE65-392F-95A6-7E0A3B856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2400" y="5459021"/>
            <a:ext cx="914400" cy="914400"/>
          </a:xfrm>
          <a:prstGeom prst="rect">
            <a:avLst/>
          </a:prstGeom>
        </p:spPr>
      </p:pic>
      <p:pic>
        <p:nvPicPr>
          <p:cNvPr id="5" name="Graphic 4" descr="Normal Distribution with solid fill">
            <a:extLst>
              <a:ext uri="{FF2B5EF4-FFF2-40B4-BE49-F238E27FC236}">
                <a16:creationId xmlns:a16="http://schemas.microsoft.com/office/drawing/2014/main" id="{AB8AF270-986D-6858-1C48-9727DCC02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3050" y="5459021"/>
            <a:ext cx="914400" cy="914400"/>
          </a:xfrm>
          <a:prstGeom prst="rect">
            <a:avLst/>
          </a:prstGeom>
        </p:spPr>
      </p:pic>
      <p:pic>
        <p:nvPicPr>
          <p:cNvPr id="6" name="Graphic 5" descr="Pie chart with solid fill">
            <a:extLst>
              <a:ext uri="{FF2B5EF4-FFF2-40B4-BE49-F238E27FC236}">
                <a16:creationId xmlns:a16="http://schemas.microsoft.com/office/drawing/2014/main" id="{1F85836A-7867-E0D4-B7F1-3B80943A7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2725" y="5497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1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My Role at OALA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3027993" y="1694809"/>
            <a:ext cx="8280984" cy="384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mental, social, behavioral, and academic support for college students, specifically those on the spectrum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take many forms: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PEERS for Young Adults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Weekly/Biweekly skills building with “homework”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check-ins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skills group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Collaborating with other departments and professors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IX, Counseling, Health Services, Engineering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through adaptive skills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about what’s next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school, career planning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80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2848699" y="640889"/>
            <a:ext cx="8639571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Common Issues and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669405" y="1974954"/>
            <a:ext cx="4760095" cy="4242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and not wanting to “out” themselves as someone with ASD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 script for university life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K-12 and college have vastly different structures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dynamic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acceptance/rejection and dating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skills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Laundry, cooking, hygiene, transportation</a:t>
            </a:r>
          </a:p>
        </p:txBody>
      </p:sp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44CE1DA3-B857-1F1E-DE88-F8567798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3483" y="2012453"/>
            <a:ext cx="2833093" cy="28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33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BU_PPT_skyline_green" id="{08FC1250-25C8-5A41-ACC4-4EA742583348}" vid="{37A3679E-F4F7-8847-9C32-E6BD101B9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823</Words>
  <Application>Microsoft Macintosh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Kettler</dc:creator>
  <cp:lastModifiedBy>Billeiter, Kenzie</cp:lastModifiedBy>
  <cp:revision>11</cp:revision>
  <dcterms:created xsi:type="dcterms:W3CDTF">2019-07-11T16:35:56Z</dcterms:created>
  <dcterms:modified xsi:type="dcterms:W3CDTF">2023-03-22T14:58:00Z</dcterms:modified>
</cp:coreProperties>
</file>